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 id="2147483893" r:id="rId2"/>
    <p:sldMasterId id="2147483907" r:id="rId3"/>
    <p:sldMasterId id="2147483927" r:id="rId4"/>
    <p:sldMasterId id="2147483947" r:id="rId5"/>
  </p:sldMasterIdLst>
  <p:notesMasterIdLst>
    <p:notesMasterId r:id="rId35"/>
  </p:notesMasterIdLst>
  <p:handoutMasterIdLst>
    <p:handoutMasterId r:id="rId36"/>
  </p:handoutMasterIdLst>
  <p:sldIdLst>
    <p:sldId id="256" r:id="rId6"/>
    <p:sldId id="376" r:id="rId7"/>
    <p:sldId id="377" r:id="rId8"/>
    <p:sldId id="332" r:id="rId9"/>
    <p:sldId id="403" r:id="rId10"/>
    <p:sldId id="404" r:id="rId11"/>
    <p:sldId id="399" r:id="rId12"/>
    <p:sldId id="400" r:id="rId13"/>
    <p:sldId id="401" r:id="rId14"/>
    <p:sldId id="402" r:id="rId15"/>
    <p:sldId id="393" r:id="rId16"/>
    <p:sldId id="374" r:id="rId17"/>
    <p:sldId id="363" r:id="rId18"/>
    <p:sldId id="394" r:id="rId19"/>
    <p:sldId id="373" r:id="rId20"/>
    <p:sldId id="360" r:id="rId21"/>
    <p:sldId id="370" r:id="rId22"/>
    <p:sldId id="381" r:id="rId23"/>
    <p:sldId id="371" r:id="rId24"/>
    <p:sldId id="395" r:id="rId25"/>
    <p:sldId id="375" r:id="rId26"/>
    <p:sldId id="392" r:id="rId27"/>
    <p:sldId id="386" r:id="rId28"/>
    <p:sldId id="391" r:id="rId29"/>
    <p:sldId id="396" r:id="rId30"/>
    <p:sldId id="387" r:id="rId31"/>
    <p:sldId id="388" r:id="rId32"/>
    <p:sldId id="389" r:id="rId33"/>
    <p:sldId id="390" r:id="rId34"/>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03" autoAdjust="0"/>
    <p:restoredTop sz="78991" autoAdjust="0"/>
  </p:normalViewPr>
  <p:slideViewPr>
    <p:cSldViewPr snapToGrid="0" snapToObjects="1">
      <p:cViewPr varScale="1">
        <p:scale>
          <a:sx n="70" d="100"/>
          <a:sy n="70" d="100"/>
        </p:scale>
        <p:origin x="1932" y="72"/>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72" cy="464184"/>
          </a:xfrm>
          <a:prstGeom prst="rect">
            <a:avLst/>
          </a:prstGeom>
        </p:spPr>
        <p:txBody>
          <a:bodyPr vert="horz" lIns="91650" tIns="45825" rIns="91650" bIns="45825" rtlCol="0"/>
          <a:lstStyle>
            <a:lvl1pPr algn="l">
              <a:defRPr sz="1200"/>
            </a:lvl1pPr>
          </a:lstStyle>
          <a:p>
            <a:endParaRPr lang="en-US"/>
          </a:p>
        </p:txBody>
      </p:sp>
      <p:sp>
        <p:nvSpPr>
          <p:cNvPr id="3" name="Date Placeholder 2"/>
          <p:cNvSpPr>
            <a:spLocks noGrp="1"/>
          </p:cNvSpPr>
          <p:nvPr>
            <p:ph type="dt" sz="quarter" idx="1"/>
          </p:nvPr>
        </p:nvSpPr>
        <p:spPr>
          <a:xfrm>
            <a:off x="3970437" y="0"/>
            <a:ext cx="3038372" cy="464184"/>
          </a:xfrm>
          <a:prstGeom prst="rect">
            <a:avLst/>
          </a:prstGeom>
        </p:spPr>
        <p:txBody>
          <a:bodyPr vert="horz" lIns="91650" tIns="45825" rIns="91650" bIns="45825" rtlCol="0"/>
          <a:lstStyle>
            <a:lvl1pPr algn="r">
              <a:defRPr sz="1200"/>
            </a:lvl1pPr>
          </a:lstStyle>
          <a:p>
            <a:fld id="{AE748E47-A3AF-4DEB-96F8-E3F92DF4867E}" type="datetimeFigureOut">
              <a:rPr lang="en-US" smtClean="0"/>
              <a:t>8/9/2016</a:t>
            </a:fld>
            <a:endParaRPr lang="en-US"/>
          </a:p>
        </p:txBody>
      </p:sp>
      <p:sp>
        <p:nvSpPr>
          <p:cNvPr id="4" name="Footer Placeholder 3"/>
          <p:cNvSpPr>
            <a:spLocks noGrp="1"/>
          </p:cNvSpPr>
          <p:nvPr>
            <p:ph type="ftr" sz="quarter" idx="2"/>
          </p:nvPr>
        </p:nvSpPr>
        <p:spPr>
          <a:xfrm>
            <a:off x="0" y="8830627"/>
            <a:ext cx="3038372" cy="464184"/>
          </a:xfrm>
          <a:prstGeom prst="rect">
            <a:avLst/>
          </a:prstGeom>
        </p:spPr>
        <p:txBody>
          <a:bodyPr vert="horz" lIns="91650" tIns="45825" rIns="91650" bIns="45825" rtlCol="0" anchor="b"/>
          <a:lstStyle>
            <a:lvl1pPr algn="l">
              <a:defRPr sz="1200"/>
            </a:lvl1pPr>
          </a:lstStyle>
          <a:p>
            <a:endParaRPr lang="en-US"/>
          </a:p>
        </p:txBody>
      </p:sp>
      <p:sp>
        <p:nvSpPr>
          <p:cNvPr id="5" name="Slide Number Placeholder 4"/>
          <p:cNvSpPr>
            <a:spLocks noGrp="1"/>
          </p:cNvSpPr>
          <p:nvPr>
            <p:ph type="sldNum" sz="quarter" idx="3"/>
          </p:nvPr>
        </p:nvSpPr>
        <p:spPr>
          <a:xfrm>
            <a:off x="3970437" y="8830627"/>
            <a:ext cx="3038372" cy="464184"/>
          </a:xfrm>
          <a:prstGeom prst="rect">
            <a:avLst/>
          </a:prstGeom>
        </p:spPr>
        <p:txBody>
          <a:bodyPr vert="horz" lIns="91650" tIns="45825" rIns="91650" bIns="45825" rtlCol="0" anchor="b"/>
          <a:lstStyle>
            <a:lvl1pPr algn="r">
              <a:defRPr sz="1200"/>
            </a:lvl1pPr>
          </a:lstStyle>
          <a:p>
            <a:fld id="{D1BD180A-6A48-4558-8364-7B0247986D35}" type="slidenum">
              <a:rPr lang="en-US" smtClean="0"/>
              <a:t>‹#›</a:t>
            </a:fld>
            <a:endParaRPr lang="en-US"/>
          </a:p>
        </p:txBody>
      </p:sp>
    </p:spTree>
    <p:extLst>
      <p:ext uri="{BB962C8B-B14F-4D97-AF65-F5344CB8AC3E}">
        <p14:creationId xmlns:p14="http://schemas.microsoft.com/office/powerpoint/2010/main" val="2450852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628" cy="464820"/>
          </a:xfrm>
          <a:prstGeom prst="rect">
            <a:avLst/>
          </a:prstGeom>
        </p:spPr>
        <p:txBody>
          <a:bodyPr vert="horz" lIns="93245" tIns="46623" rIns="93245" bIns="46623" rtlCol="0"/>
          <a:lstStyle>
            <a:lvl1pPr algn="l">
              <a:defRPr sz="1200">
                <a:latin typeface="Arial" charset="0"/>
                <a:ea typeface="ヒラギノ角ゴ Pro W3" pitchFamily="-110" charset="-128"/>
                <a:cs typeface="+mn-cs"/>
              </a:defRPr>
            </a:lvl1pPr>
          </a:lstStyle>
          <a:p>
            <a:pPr>
              <a:defRPr/>
            </a:pPr>
            <a:endParaRPr lang="en-US"/>
          </a:p>
        </p:txBody>
      </p:sp>
      <p:sp>
        <p:nvSpPr>
          <p:cNvPr id="3" name="Date Placeholder 2"/>
          <p:cNvSpPr>
            <a:spLocks noGrp="1"/>
          </p:cNvSpPr>
          <p:nvPr>
            <p:ph type="dt" idx="1"/>
          </p:nvPr>
        </p:nvSpPr>
        <p:spPr>
          <a:xfrm>
            <a:off x="3971182" y="1"/>
            <a:ext cx="3037628" cy="464820"/>
          </a:xfrm>
          <a:prstGeom prst="rect">
            <a:avLst/>
          </a:prstGeom>
        </p:spPr>
        <p:txBody>
          <a:bodyPr vert="horz" lIns="93245" tIns="46623" rIns="93245" bIns="46623" rtlCol="0"/>
          <a:lstStyle>
            <a:lvl1pPr algn="r">
              <a:defRPr sz="1200">
                <a:latin typeface="Arial" charset="0"/>
                <a:ea typeface="ヒラギノ角ゴ Pro W3" pitchFamily="-110" charset="-128"/>
                <a:cs typeface="+mn-cs"/>
              </a:defRPr>
            </a:lvl1pPr>
          </a:lstStyle>
          <a:p>
            <a:pPr>
              <a:defRPr/>
            </a:pPr>
            <a:fld id="{9CE4F503-4B7A-4129-8095-3CAA7490A028}" type="datetimeFigureOut">
              <a:rPr lang="en-US"/>
              <a:pPr>
                <a:defRPr/>
              </a:pPr>
              <a:t>8/9/2016</a:t>
            </a:fld>
            <a:endParaRPr lang="en-US"/>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245" tIns="46623" rIns="93245" bIns="46623" rtlCol="0" anchor="ctr"/>
          <a:lstStyle/>
          <a:p>
            <a:pPr lvl="0"/>
            <a:endParaRPr lang="en-US" noProof="0"/>
          </a:p>
        </p:txBody>
      </p:sp>
      <p:sp>
        <p:nvSpPr>
          <p:cNvPr id="5" name="Notes Placeholder 4"/>
          <p:cNvSpPr>
            <a:spLocks noGrp="1"/>
          </p:cNvSpPr>
          <p:nvPr>
            <p:ph type="body" sz="quarter" idx="3"/>
          </p:nvPr>
        </p:nvSpPr>
        <p:spPr>
          <a:xfrm>
            <a:off x="701359" y="4415791"/>
            <a:ext cx="5607684" cy="4183380"/>
          </a:xfrm>
          <a:prstGeom prst="rect">
            <a:avLst/>
          </a:prstGeom>
        </p:spPr>
        <p:txBody>
          <a:bodyPr vert="horz" lIns="93245" tIns="46623" rIns="93245" bIns="46623"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829990"/>
            <a:ext cx="3037628" cy="464820"/>
          </a:xfrm>
          <a:prstGeom prst="rect">
            <a:avLst/>
          </a:prstGeom>
        </p:spPr>
        <p:txBody>
          <a:bodyPr vert="horz" lIns="93245" tIns="46623" rIns="93245" bIns="46623" rtlCol="0" anchor="b"/>
          <a:lstStyle>
            <a:lvl1pPr algn="l">
              <a:defRPr sz="1200">
                <a:latin typeface="Arial" charset="0"/>
                <a:ea typeface="ヒラギノ角ゴ Pro W3" pitchFamily="-110" charset="-128"/>
                <a:cs typeface="+mn-cs"/>
              </a:defRPr>
            </a:lvl1pPr>
          </a:lstStyle>
          <a:p>
            <a:pPr>
              <a:defRPr/>
            </a:pPr>
            <a:endParaRPr lang="en-US"/>
          </a:p>
        </p:txBody>
      </p:sp>
      <p:sp>
        <p:nvSpPr>
          <p:cNvPr id="7" name="Slide Number Placeholder 6"/>
          <p:cNvSpPr>
            <a:spLocks noGrp="1"/>
          </p:cNvSpPr>
          <p:nvPr>
            <p:ph type="sldNum" sz="quarter" idx="5"/>
          </p:nvPr>
        </p:nvSpPr>
        <p:spPr>
          <a:xfrm>
            <a:off x="3971182" y="8829990"/>
            <a:ext cx="3037628" cy="464820"/>
          </a:xfrm>
          <a:prstGeom prst="rect">
            <a:avLst/>
          </a:prstGeom>
        </p:spPr>
        <p:txBody>
          <a:bodyPr vert="horz" lIns="93245" tIns="46623" rIns="93245" bIns="46623" rtlCol="0" anchor="b"/>
          <a:lstStyle>
            <a:lvl1pPr algn="r">
              <a:defRPr sz="1200">
                <a:latin typeface="Arial" charset="0"/>
                <a:ea typeface="ヒラギノ角ゴ Pro W3" pitchFamily="-110" charset="-128"/>
                <a:cs typeface="+mn-cs"/>
              </a:defRPr>
            </a:lvl1pPr>
          </a:lstStyle>
          <a:p>
            <a:pPr>
              <a:defRPr/>
            </a:pPr>
            <a:fld id="{9C4063DB-B742-44C7-9882-CDB8339FECA6}" type="slidenum">
              <a:rPr lang="en-US"/>
              <a:pPr>
                <a:defRPr/>
              </a:pPr>
              <a:t>‹#›</a:t>
            </a:fld>
            <a:endParaRPr lang="en-US"/>
          </a:p>
        </p:txBody>
      </p:sp>
    </p:spTree>
    <p:extLst>
      <p:ext uri="{BB962C8B-B14F-4D97-AF65-F5344CB8AC3E}">
        <p14:creationId xmlns:p14="http://schemas.microsoft.com/office/powerpoint/2010/main" val="35228541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Along with a sister Combustion group</a:t>
            </a:r>
            <a:r>
              <a:rPr lang="en-US" baseline="0" dirty="0" smtClean="0"/>
              <a:t> we have flown over </a:t>
            </a:r>
            <a:r>
              <a:rPr lang="en-US" dirty="0" smtClean="0"/>
              <a:t>150 total space</a:t>
            </a:r>
            <a:r>
              <a:rPr lang="en-US" baseline="0" dirty="0" smtClean="0"/>
              <a:t> experiments on the shuttle, MIR, sounding rockets</a:t>
            </a:r>
          </a:p>
          <a:p>
            <a:r>
              <a:rPr lang="en-US" baseline="0" dirty="0" smtClean="0"/>
              <a:t>Over 50 experiments to date on the ISS</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9C4063DB-B742-44C7-9882-CDB8339FECA6}" type="slidenum">
              <a:rPr lang="en-US" smtClean="0"/>
              <a:pPr>
                <a:defRPr/>
              </a:pPr>
              <a:t>4</a:t>
            </a:fld>
            <a:endParaRPr lang="en-US"/>
          </a:p>
        </p:txBody>
      </p:sp>
    </p:spTree>
    <p:extLst>
      <p:ext uri="{BB962C8B-B14F-4D97-AF65-F5344CB8AC3E}">
        <p14:creationId xmlns:p14="http://schemas.microsoft.com/office/powerpoint/2010/main" val="2395074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German led</a:t>
            </a:r>
          </a:p>
          <a:p>
            <a:r>
              <a:rPr lang="en-US" dirty="0" smtClean="0"/>
              <a:t>Important</a:t>
            </a:r>
            <a:r>
              <a:rPr lang="en-US" baseline="0" dirty="0" smtClean="0"/>
              <a:t> when starting up engines (rockets) in space prior to settling fluid in tank due to thrust.</a:t>
            </a:r>
          </a:p>
          <a:p>
            <a:r>
              <a:rPr lang="en-US" baseline="0" dirty="0" smtClean="0"/>
              <a:t>Propulsion engineers want near full thrust as soon as possible so we over design liquid acquisition systems.</a:t>
            </a:r>
            <a:endParaRPr lang="en-US" dirty="0"/>
          </a:p>
        </p:txBody>
      </p:sp>
      <p:sp>
        <p:nvSpPr>
          <p:cNvPr id="4" name="Slide Number Placeholder 3"/>
          <p:cNvSpPr>
            <a:spLocks noGrp="1"/>
          </p:cNvSpPr>
          <p:nvPr>
            <p:ph type="sldNum" sz="quarter" idx="10"/>
          </p:nvPr>
        </p:nvSpPr>
        <p:spPr/>
        <p:txBody>
          <a:bodyPr/>
          <a:lstStyle/>
          <a:p>
            <a:pPr>
              <a:defRPr/>
            </a:pPr>
            <a:fld id="{9C4063DB-B742-44C7-9882-CDB8339FECA6}" type="slidenum">
              <a:rPr lang="en-US" smtClean="0"/>
              <a:pPr>
                <a:defRPr/>
              </a:pPr>
              <a:t>13</a:t>
            </a:fld>
            <a:endParaRPr lang="en-US"/>
          </a:p>
        </p:txBody>
      </p:sp>
    </p:spTree>
    <p:extLst>
      <p:ext uri="{BB962C8B-B14F-4D97-AF65-F5344CB8AC3E}">
        <p14:creationId xmlns:p14="http://schemas.microsoft.com/office/powerpoint/2010/main" val="4059184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Life</a:t>
            </a:r>
            <a:r>
              <a:rPr lang="en-US" baseline="0" dirty="0" smtClean="0"/>
              <a:t> support and thermal control systems.</a:t>
            </a:r>
            <a:endParaRPr lang="en-US" dirty="0"/>
          </a:p>
        </p:txBody>
      </p:sp>
      <p:sp>
        <p:nvSpPr>
          <p:cNvPr id="4" name="Slide Number Placeholder 3"/>
          <p:cNvSpPr>
            <a:spLocks noGrp="1"/>
          </p:cNvSpPr>
          <p:nvPr>
            <p:ph type="sldNum" sz="quarter" idx="10"/>
          </p:nvPr>
        </p:nvSpPr>
        <p:spPr/>
        <p:txBody>
          <a:bodyPr/>
          <a:lstStyle/>
          <a:p>
            <a:pPr>
              <a:defRPr/>
            </a:pPr>
            <a:fld id="{9C4063DB-B742-44C7-9882-CDB8339FECA6}" type="slidenum">
              <a:rPr lang="en-US" smtClean="0"/>
              <a:pPr>
                <a:defRPr/>
              </a:pPr>
              <a:t>14</a:t>
            </a:fld>
            <a:endParaRPr lang="en-US"/>
          </a:p>
        </p:txBody>
      </p:sp>
    </p:spTree>
    <p:extLst>
      <p:ext uri="{BB962C8B-B14F-4D97-AF65-F5344CB8AC3E}">
        <p14:creationId xmlns:p14="http://schemas.microsoft.com/office/powerpoint/2010/main" val="1089317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Fundamental study of wickless heat pipe</a:t>
            </a:r>
          </a:p>
          <a:p>
            <a:endParaRPr lang="en-US" dirty="0"/>
          </a:p>
        </p:txBody>
      </p:sp>
      <p:sp>
        <p:nvSpPr>
          <p:cNvPr id="4" name="Slide Number Placeholder 3"/>
          <p:cNvSpPr>
            <a:spLocks noGrp="1"/>
          </p:cNvSpPr>
          <p:nvPr>
            <p:ph type="sldNum" sz="quarter" idx="10"/>
          </p:nvPr>
        </p:nvSpPr>
        <p:spPr/>
        <p:txBody>
          <a:bodyPr/>
          <a:lstStyle/>
          <a:p>
            <a:pPr>
              <a:defRPr/>
            </a:pPr>
            <a:fld id="{9C4063DB-B742-44C7-9882-CDB8339FECA6}" type="slidenum">
              <a:rPr lang="en-US" smtClean="0"/>
              <a:pPr>
                <a:defRPr/>
              </a:pPr>
              <a:t>15</a:t>
            </a:fld>
            <a:endParaRPr lang="en-US"/>
          </a:p>
        </p:txBody>
      </p:sp>
    </p:spTree>
    <p:extLst>
      <p:ext uri="{BB962C8B-B14F-4D97-AF65-F5344CB8AC3E}">
        <p14:creationId xmlns:p14="http://schemas.microsoft.com/office/powerpoint/2010/main" val="2990953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Two pool</a:t>
            </a:r>
            <a:r>
              <a:rPr lang="en-US" baseline="0" dirty="0" smtClean="0"/>
              <a:t> boiling experiments – the extreme condition in space.</a:t>
            </a:r>
            <a:endParaRPr lang="en-US" dirty="0"/>
          </a:p>
        </p:txBody>
      </p:sp>
      <p:sp>
        <p:nvSpPr>
          <p:cNvPr id="4" name="Slide Number Placeholder 3"/>
          <p:cNvSpPr>
            <a:spLocks noGrp="1"/>
          </p:cNvSpPr>
          <p:nvPr>
            <p:ph type="sldNum" sz="quarter" idx="10"/>
          </p:nvPr>
        </p:nvSpPr>
        <p:spPr/>
        <p:txBody>
          <a:bodyPr/>
          <a:lstStyle/>
          <a:p>
            <a:pPr>
              <a:defRPr/>
            </a:pPr>
            <a:fld id="{9C4063DB-B742-44C7-9882-CDB8339FECA6}" type="slidenum">
              <a:rPr lang="en-US" smtClean="0"/>
              <a:pPr>
                <a:defRPr/>
              </a:pPr>
              <a:t>16</a:t>
            </a:fld>
            <a:endParaRPr lang="en-US"/>
          </a:p>
        </p:txBody>
      </p:sp>
    </p:spTree>
    <p:extLst>
      <p:ext uri="{BB962C8B-B14F-4D97-AF65-F5344CB8AC3E}">
        <p14:creationId xmlns:p14="http://schemas.microsoft.com/office/powerpoint/2010/main" val="2968032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Next</a:t>
            </a:r>
            <a:r>
              <a:rPr lang="en-US" baseline="0" dirty="0" smtClean="0"/>
              <a:t> step is to consider flow boiling</a:t>
            </a:r>
          </a:p>
          <a:p>
            <a:r>
              <a:rPr lang="en-US" baseline="0" dirty="0" smtClean="0"/>
              <a:t>For a given flow rate, how much heat can be transferred prior to CHF or condensation heat transfer coefficients.</a:t>
            </a:r>
            <a:endParaRPr lang="en-US" dirty="0"/>
          </a:p>
        </p:txBody>
      </p:sp>
      <p:sp>
        <p:nvSpPr>
          <p:cNvPr id="4" name="Slide Number Placeholder 3"/>
          <p:cNvSpPr>
            <a:spLocks noGrp="1"/>
          </p:cNvSpPr>
          <p:nvPr>
            <p:ph type="sldNum" sz="quarter" idx="10"/>
          </p:nvPr>
        </p:nvSpPr>
        <p:spPr/>
        <p:txBody>
          <a:bodyPr/>
          <a:lstStyle/>
          <a:p>
            <a:pPr>
              <a:defRPr/>
            </a:pPr>
            <a:fld id="{9C4063DB-B742-44C7-9882-CDB8339FECA6}" type="slidenum">
              <a:rPr lang="en-US" smtClean="0"/>
              <a:pPr>
                <a:defRPr/>
              </a:pPr>
              <a:t>17</a:t>
            </a:fld>
            <a:endParaRPr lang="en-US"/>
          </a:p>
        </p:txBody>
      </p:sp>
    </p:spTree>
    <p:extLst>
      <p:ext uri="{BB962C8B-B14F-4D97-AF65-F5344CB8AC3E}">
        <p14:creationId xmlns:p14="http://schemas.microsoft.com/office/powerpoint/2010/main" val="1242055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844" indent="-171844">
              <a:buFont typeface="Wingdings" panose="05000000000000000000" pitchFamily="2" charset="2"/>
              <a:buChar char="Ø"/>
            </a:pPr>
            <a:r>
              <a:rPr lang="en-US" dirty="0" smtClean="0"/>
              <a:t>ESA led with US PI.</a:t>
            </a:r>
          </a:p>
          <a:p>
            <a:pPr marL="171844" indent="-171844">
              <a:buFont typeface="Wingdings" panose="05000000000000000000" pitchFamily="2" charset="2"/>
              <a:buChar char="Ø"/>
            </a:pPr>
            <a:r>
              <a:rPr lang="en-US" dirty="0" smtClean="0"/>
              <a:t>Will</a:t>
            </a:r>
            <a:r>
              <a:rPr lang="en-US" baseline="0" dirty="0" smtClean="0"/>
              <a:t> focus on high resolution local heat flux (both in time and space) using novel IR camera.</a:t>
            </a:r>
            <a:endParaRPr lang="en-US" dirty="0"/>
          </a:p>
        </p:txBody>
      </p:sp>
      <p:sp>
        <p:nvSpPr>
          <p:cNvPr id="4" name="Slide Number Placeholder 3"/>
          <p:cNvSpPr>
            <a:spLocks noGrp="1"/>
          </p:cNvSpPr>
          <p:nvPr>
            <p:ph type="sldNum" sz="quarter" idx="10"/>
          </p:nvPr>
        </p:nvSpPr>
        <p:spPr/>
        <p:txBody>
          <a:bodyPr/>
          <a:lstStyle/>
          <a:p>
            <a:pPr>
              <a:defRPr/>
            </a:pPr>
            <a:fld id="{9C4063DB-B742-44C7-9882-CDB8339FECA6}" type="slidenum">
              <a:rPr lang="en-US" smtClean="0"/>
              <a:pPr>
                <a:defRPr/>
              </a:pPr>
              <a:t>18</a:t>
            </a:fld>
            <a:endParaRPr lang="en-US"/>
          </a:p>
        </p:txBody>
      </p:sp>
    </p:spTree>
    <p:extLst>
      <p:ext uri="{BB962C8B-B14F-4D97-AF65-F5344CB8AC3E}">
        <p14:creationId xmlns:p14="http://schemas.microsoft.com/office/powerpoint/2010/main" val="3338652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a:t>
            </a:r>
            <a:r>
              <a:rPr lang="en-US" baseline="0" dirty="0" smtClean="0"/>
              <a:t> a dielectric fluid to cool small areas of high heat flux (such as those generated by certain electronics).</a:t>
            </a:r>
            <a:endParaRPr lang="en-US" dirty="0"/>
          </a:p>
        </p:txBody>
      </p:sp>
      <p:sp>
        <p:nvSpPr>
          <p:cNvPr id="4" name="Slide Number Placeholder 3"/>
          <p:cNvSpPr>
            <a:spLocks noGrp="1"/>
          </p:cNvSpPr>
          <p:nvPr>
            <p:ph type="sldNum" sz="quarter" idx="10"/>
          </p:nvPr>
        </p:nvSpPr>
        <p:spPr/>
        <p:txBody>
          <a:bodyPr/>
          <a:lstStyle/>
          <a:p>
            <a:pPr>
              <a:defRPr/>
            </a:pPr>
            <a:fld id="{9C4063DB-B742-44C7-9882-CDB8339FECA6}" type="slidenum">
              <a:rPr lang="en-US" smtClean="0"/>
              <a:pPr>
                <a:defRPr/>
              </a:pPr>
              <a:t>19</a:t>
            </a:fld>
            <a:endParaRPr lang="en-US"/>
          </a:p>
        </p:txBody>
      </p:sp>
    </p:spTree>
    <p:extLst>
      <p:ext uri="{BB962C8B-B14F-4D97-AF65-F5344CB8AC3E}">
        <p14:creationId xmlns:p14="http://schemas.microsoft.com/office/powerpoint/2010/main" val="2850221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Scheduled</a:t>
            </a:r>
            <a:r>
              <a:rPr lang="en-US" baseline="0" dirty="0" smtClean="0"/>
              <a:t> to fly next year</a:t>
            </a:r>
          </a:p>
          <a:p>
            <a:r>
              <a:rPr lang="en-US" baseline="0" dirty="0" smtClean="0"/>
              <a:t>Uses a surrogate fluid – </a:t>
            </a:r>
            <a:r>
              <a:rPr lang="en-US" baseline="0" dirty="0" err="1" smtClean="0"/>
              <a:t>perfluoro</a:t>
            </a:r>
            <a:r>
              <a:rPr lang="en-US" baseline="0" dirty="0" smtClean="0"/>
              <a:t>-N-pentane (boils just above RT – 29 C )</a:t>
            </a:r>
            <a:endParaRPr lang="en-US" dirty="0"/>
          </a:p>
        </p:txBody>
      </p:sp>
      <p:sp>
        <p:nvSpPr>
          <p:cNvPr id="4" name="Slide Number Placeholder 3"/>
          <p:cNvSpPr>
            <a:spLocks noGrp="1"/>
          </p:cNvSpPr>
          <p:nvPr>
            <p:ph type="sldNum" sz="quarter" idx="10"/>
          </p:nvPr>
        </p:nvSpPr>
        <p:spPr/>
        <p:txBody>
          <a:bodyPr/>
          <a:lstStyle/>
          <a:p>
            <a:pPr>
              <a:defRPr/>
            </a:pPr>
            <a:fld id="{9C4063DB-B742-44C7-9882-CDB8339FECA6}" type="slidenum">
              <a:rPr lang="en-US" smtClean="0"/>
              <a:pPr>
                <a:defRPr/>
              </a:pPr>
              <a:t>21</a:t>
            </a:fld>
            <a:endParaRPr lang="en-US"/>
          </a:p>
        </p:txBody>
      </p:sp>
    </p:spTree>
    <p:extLst>
      <p:ext uri="{BB962C8B-B14F-4D97-AF65-F5344CB8AC3E}">
        <p14:creationId xmlns:p14="http://schemas.microsoft.com/office/powerpoint/2010/main" val="1343137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844" indent="-171844">
              <a:buFont typeface="Wingdings" panose="05000000000000000000" pitchFamily="2" charset="2"/>
              <a:buChar char="Ø"/>
            </a:pPr>
            <a:r>
              <a:rPr lang="en-US" dirty="0" smtClean="0"/>
              <a:t>Fluid physics handbook</a:t>
            </a:r>
            <a:r>
              <a:rPr lang="en-US" baseline="0" dirty="0" smtClean="0"/>
              <a:t> just published (thru JSC).</a:t>
            </a:r>
          </a:p>
          <a:p>
            <a:pPr marL="171844" indent="-171844">
              <a:buFont typeface="Wingdings" panose="05000000000000000000" pitchFamily="2" charset="2"/>
              <a:buChar char="Ø"/>
            </a:pPr>
            <a:r>
              <a:rPr lang="en-US" baseline="0" dirty="0" smtClean="0"/>
              <a:t>Telecon with Jitendra, Molly Anderson, Fran, on Friday?</a:t>
            </a:r>
          </a:p>
          <a:p>
            <a:pPr marL="171844" indent="-171844">
              <a:buFont typeface="Wingdings" panose="05000000000000000000" pitchFamily="2" charset="2"/>
              <a:buChar char="Ø"/>
            </a:pPr>
            <a:r>
              <a:rPr lang="en-US" baseline="0" dirty="0" smtClean="0"/>
              <a:t>Working on updating a design guide for two-phase flows in </a:t>
            </a:r>
            <a:r>
              <a:rPr lang="en-US" baseline="0" smtClean="0"/>
              <a:t>microgravity.</a:t>
            </a:r>
            <a:endParaRPr lang="en-US" baseline="0" dirty="0" smtClean="0"/>
          </a:p>
          <a:p>
            <a:pPr marL="171844" indent="-171844">
              <a:buFont typeface="Wingdings" panose="05000000000000000000" pitchFamily="2" charset="2"/>
              <a:buChar char="Ø"/>
            </a:pPr>
            <a:endParaRPr lang="en-US" dirty="0"/>
          </a:p>
        </p:txBody>
      </p:sp>
      <p:sp>
        <p:nvSpPr>
          <p:cNvPr id="4" name="Slide Number Placeholder 3"/>
          <p:cNvSpPr>
            <a:spLocks noGrp="1"/>
          </p:cNvSpPr>
          <p:nvPr>
            <p:ph type="sldNum" sz="quarter" idx="10"/>
          </p:nvPr>
        </p:nvSpPr>
        <p:spPr/>
        <p:txBody>
          <a:bodyPr/>
          <a:lstStyle/>
          <a:p>
            <a:pPr>
              <a:defRPr/>
            </a:pPr>
            <a:fld id="{9C4063DB-B742-44C7-9882-CDB8339FECA6}" type="slidenum">
              <a:rPr lang="en-US" smtClean="0"/>
              <a:pPr>
                <a:defRPr/>
              </a:pPr>
              <a:t>23</a:t>
            </a:fld>
            <a:endParaRPr lang="en-US"/>
          </a:p>
        </p:txBody>
      </p:sp>
    </p:spTree>
    <p:extLst>
      <p:ext uri="{BB962C8B-B14F-4D97-AF65-F5344CB8AC3E}">
        <p14:creationId xmlns:p14="http://schemas.microsoft.com/office/powerpoint/2010/main" val="1840801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A512C6-59B3-4FAF-AEE8-F1CAD222AA6B}" type="slidenum">
              <a:rPr lang="en-US" smtClean="0"/>
              <a:t>24</a:t>
            </a:fld>
            <a:endParaRPr lang="en-US"/>
          </a:p>
        </p:txBody>
      </p:sp>
    </p:spTree>
    <p:extLst>
      <p:ext uri="{BB962C8B-B14F-4D97-AF65-F5344CB8AC3E}">
        <p14:creationId xmlns:p14="http://schemas.microsoft.com/office/powerpoint/2010/main" val="2837798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844" indent="-171844">
              <a:buFont typeface="Wingdings" panose="05000000000000000000" pitchFamily="2" charset="2"/>
              <a:buChar char="Ø"/>
            </a:pPr>
            <a:r>
              <a:rPr lang="en-US" baseline="0" dirty="0" smtClean="0"/>
              <a:t>We do fundamental work to address technology needs – buy down risks for Space Exploration. </a:t>
            </a:r>
          </a:p>
          <a:p>
            <a:pPr marL="171844" indent="-171844">
              <a:buFont typeface="Wingdings" panose="05000000000000000000" pitchFamily="2" charset="2"/>
              <a:buChar char="Ø"/>
            </a:pPr>
            <a:r>
              <a:rPr lang="en-US" baseline="0" dirty="0" smtClean="0"/>
              <a:t>Closure Laws: approximations such as Reynolds stress tensor, phase boundary locations, etc.</a:t>
            </a:r>
          </a:p>
        </p:txBody>
      </p:sp>
      <p:sp>
        <p:nvSpPr>
          <p:cNvPr id="4" name="Slide Number Placeholder 3"/>
          <p:cNvSpPr>
            <a:spLocks noGrp="1"/>
          </p:cNvSpPr>
          <p:nvPr>
            <p:ph type="sldNum" sz="quarter" idx="10"/>
          </p:nvPr>
        </p:nvSpPr>
        <p:spPr/>
        <p:txBody>
          <a:bodyPr/>
          <a:lstStyle/>
          <a:p>
            <a:pPr>
              <a:defRPr/>
            </a:pPr>
            <a:fld id="{9C4063DB-B742-44C7-9882-CDB8339FECA6}" type="slidenum">
              <a:rPr lang="en-US" smtClean="0"/>
              <a:pPr>
                <a:defRPr/>
              </a:pPr>
              <a:t>5</a:t>
            </a:fld>
            <a:endParaRPr lang="en-US"/>
          </a:p>
        </p:txBody>
      </p:sp>
    </p:spTree>
    <p:extLst>
      <p:ext uri="{BB962C8B-B14F-4D97-AF65-F5344CB8AC3E}">
        <p14:creationId xmlns:p14="http://schemas.microsoft.com/office/powerpoint/2010/main" val="1238839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A512C6-59B3-4FAF-AEE8-F1CAD222AA6B}" type="slidenum">
              <a:rPr lang="en-US" smtClean="0"/>
              <a:t>25</a:t>
            </a:fld>
            <a:endParaRPr lang="en-US"/>
          </a:p>
        </p:txBody>
      </p:sp>
    </p:spTree>
    <p:extLst>
      <p:ext uri="{BB962C8B-B14F-4D97-AF65-F5344CB8AC3E}">
        <p14:creationId xmlns:p14="http://schemas.microsoft.com/office/powerpoint/2010/main" val="3397675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844" indent="-171844">
              <a:buFont typeface="Wingdings" panose="05000000000000000000" pitchFamily="2" charset="2"/>
              <a:buChar char="Ø"/>
            </a:pPr>
            <a:endParaRPr lang="en-US" baseline="0" dirty="0" smtClean="0"/>
          </a:p>
        </p:txBody>
      </p:sp>
      <p:sp>
        <p:nvSpPr>
          <p:cNvPr id="4" name="Slide Number Placeholder 3"/>
          <p:cNvSpPr>
            <a:spLocks noGrp="1"/>
          </p:cNvSpPr>
          <p:nvPr>
            <p:ph type="sldNum" sz="quarter" idx="10"/>
          </p:nvPr>
        </p:nvSpPr>
        <p:spPr/>
        <p:txBody>
          <a:bodyPr/>
          <a:lstStyle/>
          <a:p>
            <a:pPr>
              <a:defRPr/>
            </a:pPr>
            <a:fld id="{9C4063DB-B742-44C7-9882-CDB8339FECA6}" type="slidenum">
              <a:rPr lang="en-US" smtClean="0"/>
              <a:pPr>
                <a:defRPr/>
              </a:pPr>
              <a:t>6</a:t>
            </a:fld>
            <a:endParaRPr lang="en-US"/>
          </a:p>
        </p:txBody>
      </p:sp>
    </p:spTree>
    <p:extLst>
      <p:ext uri="{BB962C8B-B14F-4D97-AF65-F5344CB8AC3E}">
        <p14:creationId xmlns:p14="http://schemas.microsoft.com/office/powerpoint/2010/main" val="4153634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is develop life support systems</a:t>
            </a:r>
            <a:r>
              <a:rPr lang="en-US" baseline="0" dirty="0" smtClean="0"/>
              <a:t> that are nearly “closed loop” to minimize mass required – critical to going beyond LEO for longer durations.</a:t>
            </a:r>
            <a:endParaRPr lang="en-US" dirty="0"/>
          </a:p>
        </p:txBody>
      </p:sp>
      <p:sp>
        <p:nvSpPr>
          <p:cNvPr id="4" name="Slide Number Placeholder 3"/>
          <p:cNvSpPr>
            <a:spLocks noGrp="1"/>
          </p:cNvSpPr>
          <p:nvPr>
            <p:ph type="sldNum" sz="quarter" idx="10"/>
          </p:nvPr>
        </p:nvSpPr>
        <p:spPr/>
        <p:txBody>
          <a:bodyPr/>
          <a:lstStyle/>
          <a:p>
            <a:pPr>
              <a:defRPr/>
            </a:pPr>
            <a:fld id="{9C4063DB-B742-44C7-9882-CDB8339FECA6}" type="slidenum">
              <a:rPr lang="en-US" smtClean="0"/>
              <a:pPr>
                <a:defRPr/>
              </a:pPr>
              <a:t>7</a:t>
            </a:fld>
            <a:endParaRPr lang="en-US"/>
          </a:p>
        </p:txBody>
      </p:sp>
    </p:spTree>
    <p:extLst>
      <p:ext uri="{BB962C8B-B14F-4D97-AF65-F5344CB8AC3E}">
        <p14:creationId xmlns:p14="http://schemas.microsoft.com/office/powerpoint/2010/main" val="3823806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 PBRE is a small air/water</a:t>
            </a:r>
            <a:r>
              <a:rPr lang="en-US" baseline="0" dirty="0" smtClean="0"/>
              <a:t> two-phase flow facility – just completed first test section of operations on ISS in June.</a:t>
            </a:r>
          </a:p>
          <a:p>
            <a:pPr marL="171844" indent="-171844">
              <a:buFont typeface="Wingdings" panose="05000000000000000000" pitchFamily="2" charset="2"/>
              <a:buChar char="Ø"/>
            </a:pPr>
            <a:r>
              <a:rPr lang="en-US" baseline="0" dirty="0" smtClean="0"/>
              <a:t>Yongsheng Lian Model (video)</a:t>
            </a:r>
          </a:p>
          <a:p>
            <a:pPr marL="171844" indent="-171844">
              <a:buFont typeface="Wingdings" panose="05000000000000000000" pitchFamily="2" charset="2"/>
              <a:buChar char="Ø"/>
            </a:pPr>
            <a:r>
              <a:rPr lang="en-US" baseline="0" dirty="0" smtClean="0"/>
              <a:t>Qussai Mar-ash-</a:t>
            </a:r>
            <a:r>
              <a:rPr lang="en-US" baseline="0" dirty="0" err="1" smtClean="0"/>
              <a:t>deh</a:t>
            </a:r>
            <a:r>
              <a:rPr lang="en-US" baseline="0" dirty="0" smtClean="0"/>
              <a:t> (Tech 4 imaging).</a:t>
            </a:r>
          </a:p>
          <a:p>
            <a:pPr marL="171844" indent="-171844">
              <a:buFont typeface="Wingdings" panose="05000000000000000000" pitchFamily="2" charset="2"/>
              <a:buChar char="Ø"/>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C4063DB-B742-44C7-9882-CDB8339FECA6}" type="slidenum">
              <a:rPr lang="en-US" smtClean="0"/>
              <a:pPr>
                <a:defRPr/>
              </a:pPr>
              <a:t>8</a:t>
            </a:fld>
            <a:endParaRPr lang="en-US"/>
          </a:p>
        </p:txBody>
      </p:sp>
    </p:spTree>
    <p:extLst>
      <p:ext uri="{BB962C8B-B14F-4D97-AF65-F5344CB8AC3E}">
        <p14:creationId xmlns:p14="http://schemas.microsoft.com/office/powerpoint/2010/main" val="1472012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9126" indent="-229126">
              <a:buAutoNum type="arabicPeriod"/>
            </a:pPr>
            <a:r>
              <a:rPr lang="en-US" dirty="0" smtClean="0"/>
              <a:t>Boiling curves measured on </a:t>
            </a:r>
            <a:r>
              <a:rPr lang="en-US" dirty="0" err="1" smtClean="0"/>
              <a:t>nano</a:t>
            </a:r>
            <a:r>
              <a:rPr lang="en-US" dirty="0" smtClean="0"/>
              <a:t>-textured surfaces revealed heat fluxes 2-7 times higher than those on the bare surfaces with the same surface superheat within the range of the heat flux supplied in the present work.</a:t>
            </a:r>
          </a:p>
          <a:p>
            <a:pPr marL="229126" indent="-229126">
              <a:buAutoNum type="arabicPeriod"/>
            </a:pPr>
            <a:r>
              <a:rPr lang="en-US" dirty="0" smtClean="0"/>
              <a:t>An increase of the critical heat flux (CHF) was found.</a:t>
            </a:r>
          </a:p>
          <a:p>
            <a:endParaRPr lang="en-US" dirty="0" smtClean="0"/>
          </a:p>
        </p:txBody>
      </p:sp>
      <p:sp>
        <p:nvSpPr>
          <p:cNvPr id="4" name="Slide Number Placeholder 3"/>
          <p:cNvSpPr>
            <a:spLocks noGrp="1"/>
          </p:cNvSpPr>
          <p:nvPr>
            <p:ph type="sldNum" sz="quarter" idx="10"/>
          </p:nvPr>
        </p:nvSpPr>
        <p:spPr/>
        <p:txBody>
          <a:bodyPr/>
          <a:lstStyle/>
          <a:p>
            <a:pPr>
              <a:defRPr/>
            </a:pPr>
            <a:fld id="{9C4063DB-B742-44C7-9882-CDB8339FECA6}" type="slidenum">
              <a:rPr lang="en-US" smtClean="0"/>
              <a:pPr>
                <a:defRPr/>
              </a:pPr>
              <a:t>9</a:t>
            </a:fld>
            <a:endParaRPr lang="en-US"/>
          </a:p>
        </p:txBody>
      </p:sp>
    </p:spTree>
    <p:extLst>
      <p:ext uri="{BB962C8B-B14F-4D97-AF65-F5344CB8AC3E}">
        <p14:creationId xmlns:p14="http://schemas.microsoft.com/office/powerpoint/2010/main" val="2551555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Gas-liquid separation in space is a significant problem.</a:t>
            </a:r>
            <a:r>
              <a:rPr lang="en-US" baseline="0" dirty="0" smtClean="0"/>
              <a:t> Looking for passive (non-pumped) methods to separate extreme end of each mixture (almost all gas or all liquid).</a:t>
            </a:r>
          </a:p>
          <a:p>
            <a:endParaRPr lang="en-US" dirty="0"/>
          </a:p>
        </p:txBody>
      </p:sp>
      <p:sp>
        <p:nvSpPr>
          <p:cNvPr id="4" name="Slide Number Placeholder 3"/>
          <p:cNvSpPr>
            <a:spLocks noGrp="1"/>
          </p:cNvSpPr>
          <p:nvPr>
            <p:ph type="sldNum" sz="quarter" idx="10"/>
          </p:nvPr>
        </p:nvSpPr>
        <p:spPr/>
        <p:txBody>
          <a:bodyPr/>
          <a:lstStyle/>
          <a:p>
            <a:pPr>
              <a:defRPr/>
            </a:pPr>
            <a:fld id="{9C4063DB-B742-44C7-9882-CDB8339FECA6}" type="slidenum">
              <a:rPr lang="en-US" smtClean="0"/>
              <a:pPr>
                <a:defRPr/>
              </a:pPr>
              <a:t>10</a:t>
            </a:fld>
            <a:endParaRPr lang="en-US"/>
          </a:p>
        </p:txBody>
      </p:sp>
    </p:spTree>
    <p:extLst>
      <p:ext uri="{BB962C8B-B14F-4D97-AF65-F5344CB8AC3E}">
        <p14:creationId xmlns:p14="http://schemas.microsoft.com/office/powerpoint/2010/main" val="695608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Capillary</a:t>
            </a:r>
            <a:r>
              <a:rPr lang="en-US" baseline="0" dirty="0" smtClean="0"/>
              <a:t> forces become a significant factor in low gravity. Understanding and controlling them can often work to our advantage.</a:t>
            </a:r>
          </a:p>
          <a:p>
            <a:endParaRPr lang="en-US" baseline="0" dirty="0" smtClean="0"/>
          </a:p>
          <a:p>
            <a:r>
              <a:rPr lang="en-US" baseline="0" dirty="0" smtClean="0"/>
              <a:t>Important in both life support and propellant management systems.</a:t>
            </a:r>
            <a:endParaRPr lang="en-US" dirty="0" smtClean="0"/>
          </a:p>
          <a:p>
            <a:endParaRPr lang="en-US" dirty="0" smtClean="0"/>
          </a:p>
          <a:p>
            <a:r>
              <a:rPr lang="en-US" dirty="0" smtClean="0"/>
              <a:t>- A fluid cartridge to detect infectious diseases like AIDS, tuberculosis, flus and others. Northwestern University earned a grant funded by the Bill and Melinda Gates Foundation. PI Mark Weislogel collaborated with Northwestern University on his experience with NASA’s Capillary Flow Experiment.</a:t>
            </a:r>
          </a:p>
          <a:p>
            <a:r>
              <a:rPr lang="en-US" dirty="0" smtClean="0"/>
              <a:t>- The evolution of the “coffee cup” designed for partially wetting teas and coffees in microgravity. The Capillary Beverage experiment was developed by IRPI, LLC through CASIS.</a:t>
            </a:r>
          </a:p>
          <a:p>
            <a:r>
              <a:rPr lang="en-US" dirty="0" smtClean="0"/>
              <a:t>- A diagram of the device for urine collection or other gas/liquid separations in low or zero gravity conditions.  A US patent (#US 7905946 B1) was awarded for this device in 2011.</a:t>
            </a:r>
          </a:p>
          <a:p>
            <a:endParaRPr lang="en-US" dirty="0"/>
          </a:p>
        </p:txBody>
      </p:sp>
      <p:sp>
        <p:nvSpPr>
          <p:cNvPr id="4" name="Slide Number Placeholder 3"/>
          <p:cNvSpPr>
            <a:spLocks noGrp="1"/>
          </p:cNvSpPr>
          <p:nvPr>
            <p:ph type="sldNum" sz="quarter" idx="10"/>
          </p:nvPr>
        </p:nvSpPr>
        <p:spPr/>
        <p:txBody>
          <a:bodyPr/>
          <a:lstStyle/>
          <a:p>
            <a:pPr>
              <a:defRPr/>
            </a:pPr>
            <a:fld id="{9C4063DB-B742-44C7-9882-CDB8339FECA6}" type="slidenum">
              <a:rPr lang="en-US" smtClean="0"/>
              <a:pPr>
                <a:defRPr/>
              </a:pPr>
              <a:t>11</a:t>
            </a:fld>
            <a:endParaRPr lang="en-US"/>
          </a:p>
        </p:txBody>
      </p:sp>
    </p:spTree>
    <p:extLst>
      <p:ext uri="{BB962C8B-B14F-4D97-AF65-F5344CB8AC3E}">
        <p14:creationId xmlns:p14="http://schemas.microsoft.com/office/powerpoint/2010/main" val="1398974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a:t>
            </a:r>
            <a:r>
              <a:rPr lang="en-US" baseline="0" dirty="0" smtClean="0"/>
              <a:t> first ISS fluids experiments. Hand-held devise to study a number of geometries using silicon oil.</a:t>
            </a:r>
          </a:p>
          <a:p>
            <a:r>
              <a:rPr lang="en-US" dirty="0"/>
              <a:t>Widely published – including several articles in JFM, etc.</a:t>
            </a:r>
          </a:p>
        </p:txBody>
      </p:sp>
      <p:sp>
        <p:nvSpPr>
          <p:cNvPr id="4" name="Slide Number Placeholder 3"/>
          <p:cNvSpPr>
            <a:spLocks noGrp="1"/>
          </p:cNvSpPr>
          <p:nvPr>
            <p:ph type="sldNum" sz="quarter" idx="10"/>
          </p:nvPr>
        </p:nvSpPr>
        <p:spPr/>
        <p:txBody>
          <a:bodyPr/>
          <a:lstStyle/>
          <a:p>
            <a:pPr>
              <a:defRPr/>
            </a:pPr>
            <a:fld id="{9C4063DB-B742-44C7-9882-CDB8339FECA6}" type="slidenum">
              <a:rPr lang="en-US" smtClean="0"/>
              <a:pPr>
                <a:defRPr/>
              </a:pPr>
              <a:t>12</a:t>
            </a:fld>
            <a:endParaRPr lang="en-US"/>
          </a:p>
        </p:txBody>
      </p:sp>
    </p:spTree>
    <p:extLst>
      <p:ext uri="{BB962C8B-B14F-4D97-AF65-F5344CB8AC3E}">
        <p14:creationId xmlns:p14="http://schemas.microsoft.com/office/powerpoint/2010/main" val="3589795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
          <p:cNvSpPr>
            <a:spLocks noGrp="1" noChangeArrowheads="1"/>
          </p:cNvSpPr>
          <p:nvPr>
            <p:ph type="ftr" sz="quarter" idx="10"/>
          </p:nvPr>
        </p:nvSpPr>
        <p:spPr/>
        <p:txBody>
          <a:bodyPr/>
          <a:lstStyle>
            <a:lvl1pPr>
              <a:defRPr/>
            </a:lvl1pPr>
          </a:lstStyle>
          <a:p>
            <a:pPr>
              <a:defRPr/>
            </a:pPr>
            <a:endParaRPr lang="en-US"/>
          </a:p>
        </p:txBody>
      </p:sp>
    </p:spTree>
  </p:cSld>
  <p:clrMapOvr>
    <a:masterClrMapping/>
  </p:clrMapOvr>
  <p:transition spd="slow">
    <p:pull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ftr" sz="quarter" idx="10"/>
          </p:nvPr>
        </p:nvSpPr>
        <p:spPr>
          <a:ln/>
        </p:spPr>
        <p:txBody>
          <a:bodyPr/>
          <a:lstStyle>
            <a:lvl1pPr>
              <a:defRPr/>
            </a:lvl1pPr>
          </a:lstStyle>
          <a:p>
            <a:pPr>
              <a:defRPr/>
            </a:pPr>
            <a:endParaRPr lang="en-US"/>
          </a:p>
        </p:txBody>
      </p:sp>
      <p:sp>
        <p:nvSpPr>
          <p:cNvPr id="5" name="Rectangle 11"/>
          <p:cNvSpPr>
            <a:spLocks noGrp="1" noChangeArrowheads="1"/>
          </p:cNvSpPr>
          <p:nvPr>
            <p:ph type="sldNum" sz="quarter" idx="11"/>
          </p:nvPr>
        </p:nvSpPr>
        <p:spPr>
          <a:ln/>
        </p:spPr>
        <p:txBody>
          <a:bodyPr/>
          <a:lstStyle>
            <a:lvl1pPr>
              <a:defRPr/>
            </a:lvl1pPr>
          </a:lstStyle>
          <a:p>
            <a:pPr>
              <a:defRPr/>
            </a:pPr>
            <a:fld id="{77D1A24A-C3D4-45C0-AA06-39404B27C0BE}" type="slidenum">
              <a:rPr lang="en-US"/>
              <a:pPr>
                <a:defRPr/>
              </a:pPr>
              <a:t>‹#›</a:t>
            </a:fld>
            <a:endParaRPr lang="en-US"/>
          </a:p>
        </p:txBody>
      </p:sp>
      <p:sp>
        <p:nvSpPr>
          <p:cNvPr id="6" name="Rectangle 12"/>
          <p:cNvSpPr>
            <a:spLocks noGrp="1" noChangeArrowheads="1"/>
          </p:cNvSpPr>
          <p:nvPr>
            <p:ph type="dt" sz="half" idx="12"/>
          </p:nvPr>
        </p:nvSpPr>
        <p:spPr>
          <a:ln/>
        </p:spPr>
        <p:txBody>
          <a:bodyPr/>
          <a:lstStyle>
            <a:lvl1pPr>
              <a:defRPr/>
            </a:lvl1pPr>
          </a:lstStyle>
          <a:p>
            <a:pPr>
              <a:defRPr/>
            </a:pPr>
            <a:fld id="{C95F3A79-316E-41D8-930A-2F34393ED3BD}" type="datetime1">
              <a:rPr lang="en-US"/>
              <a:pPr>
                <a:defRPr/>
              </a:pPr>
              <a:t>8/9/2016</a:t>
            </a:fld>
            <a:endParaRPr lang="en-US"/>
          </a:p>
        </p:txBody>
      </p:sp>
    </p:spTree>
  </p:cSld>
  <p:clrMapOvr>
    <a:masterClrMapping/>
  </p:clrMapOvr>
  <p:transition spd="slow">
    <p:pull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93700"/>
            <a:ext cx="1943100" cy="5778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93700"/>
            <a:ext cx="5676900" cy="5778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ftr" sz="quarter" idx="10"/>
          </p:nvPr>
        </p:nvSpPr>
        <p:spPr>
          <a:ln/>
        </p:spPr>
        <p:txBody>
          <a:bodyPr/>
          <a:lstStyle>
            <a:lvl1pPr>
              <a:defRPr/>
            </a:lvl1pPr>
          </a:lstStyle>
          <a:p>
            <a:pPr>
              <a:defRPr/>
            </a:pPr>
            <a:endParaRPr lang="en-US"/>
          </a:p>
        </p:txBody>
      </p:sp>
      <p:sp>
        <p:nvSpPr>
          <p:cNvPr id="5" name="Rectangle 11"/>
          <p:cNvSpPr>
            <a:spLocks noGrp="1" noChangeArrowheads="1"/>
          </p:cNvSpPr>
          <p:nvPr>
            <p:ph type="sldNum" sz="quarter" idx="11"/>
          </p:nvPr>
        </p:nvSpPr>
        <p:spPr>
          <a:ln/>
        </p:spPr>
        <p:txBody>
          <a:bodyPr/>
          <a:lstStyle>
            <a:lvl1pPr>
              <a:defRPr/>
            </a:lvl1pPr>
          </a:lstStyle>
          <a:p>
            <a:pPr>
              <a:defRPr/>
            </a:pPr>
            <a:fld id="{9097FADE-3C10-4FFE-8AE2-9E67A25C5F35}" type="slidenum">
              <a:rPr lang="en-US"/>
              <a:pPr>
                <a:defRPr/>
              </a:pPr>
              <a:t>‹#›</a:t>
            </a:fld>
            <a:endParaRPr lang="en-US"/>
          </a:p>
        </p:txBody>
      </p:sp>
      <p:sp>
        <p:nvSpPr>
          <p:cNvPr id="6" name="Rectangle 12"/>
          <p:cNvSpPr>
            <a:spLocks noGrp="1" noChangeArrowheads="1"/>
          </p:cNvSpPr>
          <p:nvPr>
            <p:ph type="dt" sz="half" idx="12"/>
          </p:nvPr>
        </p:nvSpPr>
        <p:spPr>
          <a:ln/>
        </p:spPr>
        <p:txBody>
          <a:bodyPr/>
          <a:lstStyle>
            <a:lvl1pPr>
              <a:defRPr/>
            </a:lvl1pPr>
          </a:lstStyle>
          <a:p>
            <a:pPr>
              <a:defRPr/>
            </a:pPr>
            <a:fld id="{A5BB175A-50D2-4C0F-A4AD-D21E129B60CD}" type="datetime1">
              <a:rPr lang="en-US"/>
              <a:pPr>
                <a:defRPr/>
              </a:pPr>
              <a:t>8/9/2016</a:t>
            </a:fld>
            <a:endParaRPr lang="en-US"/>
          </a:p>
        </p:txBody>
      </p:sp>
    </p:spTree>
  </p:cSld>
  <p:clrMapOvr>
    <a:masterClrMapping/>
  </p:clrMapOvr>
  <p:transition spd="slow">
    <p:pull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6"/>
          <p:cNvSpPr>
            <a:spLocks noGrp="1" noChangeArrowheads="1"/>
          </p:cNvSpPr>
          <p:nvPr>
            <p:ph type="sldNum" sz="quarter" idx="10"/>
          </p:nvPr>
        </p:nvSpPr>
        <p:spPr>
          <a:ln/>
        </p:spPr>
        <p:txBody>
          <a:bodyPr/>
          <a:lstStyle>
            <a:lvl1pPr>
              <a:defRPr/>
            </a:lvl1pPr>
          </a:lstStyle>
          <a:p>
            <a:pPr>
              <a:defRPr/>
            </a:pPr>
            <a:fld id="{240A41B6-B83B-4FC8-B1D4-C484F6CBE773}" type="slidenum">
              <a:rPr lang="en-US">
                <a:solidFill>
                  <a:srgbClr val="003296"/>
                </a:solidFill>
              </a:rPr>
              <a:pPr>
                <a:defRPr/>
              </a:pPr>
              <a:t>‹#›</a:t>
            </a:fld>
            <a:endParaRPr lang="en-US">
              <a:solidFill>
                <a:srgbClr val="003296"/>
              </a:solidFill>
            </a:endParaRPr>
          </a:p>
        </p:txBody>
      </p:sp>
    </p:spTree>
    <p:extLst>
      <p:ext uri="{BB962C8B-B14F-4D97-AF65-F5344CB8AC3E}">
        <p14:creationId xmlns:p14="http://schemas.microsoft.com/office/powerpoint/2010/main" val="2843901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sldNum" sz="quarter" idx="10"/>
          </p:nvPr>
        </p:nvSpPr>
        <p:spPr>
          <a:ln/>
        </p:spPr>
        <p:txBody>
          <a:bodyPr/>
          <a:lstStyle>
            <a:lvl1pPr>
              <a:defRPr/>
            </a:lvl1pPr>
          </a:lstStyle>
          <a:p>
            <a:pPr>
              <a:defRPr/>
            </a:pPr>
            <a:fld id="{1E091521-2F57-4489-B35F-63D4B1DC3913}" type="slidenum">
              <a:rPr lang="en-US">
                <a:solidFill>
                  <a:srgbClr val="003296"/>
                </a:solidFill>
              </a:rPr>
              <a:pPr>
                <a:defRPr/>
              </a:pPr>
              <a:t>‹#›</a:t>
            </a:fld>
            <a:endParaRPr lang="en-US">
              <a:solidFill>
                <a:srgbClr val="003296"/>
              </a:solidFill>
            </a:endParaRPr>
          </a:p>
        </p:txBody>
      </p:sp>
    </p:spTree>
    <p:extLst>
      <p:ext uri="{BB962C8B-B14F-4D97-AF65-F5344CB8AC3E}">
        <p14:creationId xmlns:p14="http://schemas.microsoft.com/office/powerpoint/2010/main" val="1063199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sldNum" sz="quarter" idx="10"/>
          </p:nvPr>
        </p:nvSpPr>
        <p:spPr>
          <a:ln/>
        </p:spPr>
        <p:txBody>
          <a:bodyPr/>
          <a:lstStyle>
            <a:lvl1pPr>
              <a:defRPr/>
            </a:lvl1pPr>
          </a:lstStyle>
          <a:p>
            <a:pPr>
              <a:defRPr/>
            </a:pPr>
            <a:fld id="{E03C20C3-28CD-4CA5-9F2C-C4EADC70438A}" type="slidenum">
              <a:rPr lang="en-US">
                <a:solidFill>
                  <a:srgbClr val="003296"/>
                </a:solidFill>
              </a:rPr>
              <a:pPr>
                <a:defRPr/>
              </a:pPr>
              <a:t>‹#›</a:t>
            </a:fld>
            <a:endParaRPr lang="en-US">
              <a:solidFill>
                <a:srgbClr val="003296"/>
              </a:solidFill>
            </a:endParaRPr>
          </a:p>
        </p:txBody>
      </p:sp>
    </p:spTree>
    <p:extLst>
      <p:ext uri="{BB962C8B-B14F-4D97-AF65-F5344CB8AC3E}">
        <p14:creationId xmlns:p14="http://schemas.microsoft.com/office/powerpoint/2010/main" val="583196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sldNum" sz="quarter" idx="10"/>
          </p:nvPr>
        </p:nvSpPr>
        <p:spPr>
          <a:ln/>
        </p:spPr>
        <p:txBody>
          <a:bodyPr/>
          <a:lstStyle>
            <a:lvl1pPr>
              <a:defRPr/>
            </a:lvl1pPr>
          </a:lstStyle>
          <a:p>
            <a:pPr>
              <a:defRPr/>
            </a:pPr>
            <a:fld id="{5FE7AA87-0415-4226-9586-4C10886D03CB}" type="slidenum">
              <a:rPr lang="en-US">
                <a:solidFill>
                  <a:srgbClr val="003296"/>
                </a:solidFill>
              </a:rPr>
              <a:pPr>
                <a:defRPr/>
              </a:pPr>
              <a:t>‹#›</a:t>
            </a:fld>
            <a:endParaRPr lang="en-US">
              <a:solidFill>
                <a:srgbClr val="003296"/>
              </a:solidFill>
            </a:endParaRPr>
          </a:p>
        </p:txBody>
      </p:sp>
    </p:spTree>
    <p:extLst>
      <p:ext uri="{BB962C8B-B14F-4D97-AF65-F5344CB8AC3E}">
        <p14:creationId xmlns:p14="http://schemas.microsoft.com/office/powerpoint/2010/main" val="208519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sldNum" sz="quarter" idx="10"/>
          </p:nvPr>
        </p:nvSpPr>
        <p:spPr>
          <a:ln/>
        </p:spPr>
        <p:txBody>
          <a:bodyPr/>
          <a:lstStyle>
            <a:lvl1pPr>
              <a:defRPr/>
            </a:lvl1pPr>
          </a:lstStyle>
          <a:p>
            <a:pPr>
              <a:defRPr/>
            </a:pPr>
            <a:fld id="{9B380DAF-67C4-4D93-945C-00CA7387BE98}" type="slidenum">
              <a:rPr lang="en-US">
                <a:solidFill>
                  <a:srgbClr val="003296"/>
                </a:solidFill>
              </a:rPr>
              <a:pPr>
                <a:defRPr/>
              </a:pPr>
              <a:t>‹#›</a:t>
            </a:fld>
            <a:endParaRPr lang="en-US">
              <a:solidFill>
                <a:srgbClr val="003296"/>
              </a:solidFill>
            </a:endParaRPr>
          </a:p>
        </p:txBody>
      </p:sp>
    </p:spTree>
    <p:extLst>
      <p:ext uri="{BB962C8B-B14F-4D97-AF65-F5344CB8AC3E}">
        <p14:creationId xmlns:p14="http://schemas.microsoft.com/office/powerpoint/2010/main" val="30584966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sldNum" sz="quarter" idx="10"/>
          </p:nvPr>
        </p:nvSpPr>
        <p:spPr>
          <a:ln/>
        </p:spPr>
        <p:txBody>
          <a:bodyPr/>
          <a:lstStyle>
            <a:lvl1pPr>
              <a:defRPr/>
            </a:lvl1pPr>
          </a:lstStyle>
          <a:p>
            <a:pPr>
              <a:defRPr/>
            </a:pPr>
            <a:fld id="{D711D185-9A4E-4FDE-BA96-FCF16E155022}" type="slidenum">
              <a:rPr lang="en-US">
                <a:solidFill>
                  <a:srgbClr val="003296"/>
                </a:solidFill>
              </a:rPr>
              <a:pPr>
                <a:defRPr/>
              </a:pPr>
              <a:t>‹#›</a:t>
            </a:fld>
            <a:endParaRPr lang="en-US">
              <a:solidFill>
                <a:srgbClr val="003296"/>
              </a:solidFill>
            </a:endParaRPr>
          </a:p>
        </p:txBody>
      </p:sp>
    </p:spTree>
    <p:extLst>
      <p:ext uri="{BB962C8B-B14F-4D97-AF65-F5344CB8AC3E}">
        <p14:creationId xmlns:p14="http://schemas.microsoft.com/office/powerpoint/2010/main" val="1349044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sldNum" sz="quarter" idx="10"/>
          </p:nvPr>
        </p:nvSpPr>
        <p:spPr>
          <a:ln/>
        </p:spPr>
        <p:txBody>
          <a:bodyPr/>
          <a:lstStyle>
            <a:lvl1pPr>
              <a:defRPr/>
            </a:lvl1pPr>
          </a:lstStyle>
          <a:p>
            <a:pPr>
              <a:defRPr/>
            </a:pPr>
            <a:fld id="{C4E02496-2A5C-4C8F-931B-8BB3F5DDC3BF}" type="slidenum">
              <a:rPr lang="en-US">
                <a:solidFill>
                  <a:srgbClr val="003296"/>
                </a:solidFill>
              </a:rPr>
              <a:pPr>
                <a:defRPr/>
              </a:pPr>
              <a:t>‹#›</a:t>
            </a:fld>
            <a:endParaRPr lang="en-US">
              <a:solidFill>
                <a:srgbClr val="003296"/>
              </a:solidFill>
            </a:endParaRPr>
          </a:p>
        </p:txBody>
      </p:sp>
    </p:spTree>
    <p:extLst>
      <p:ext uri="{BB962C8B-B14F-4D97-AF65-F5344CB8AC3E}">
        <p14:creationId xmlns:p14="http://schemas.microsoft.com/office/powerpoint/2010/main" val="1619814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sldNum" sz="quarter" idx="10"/>
          </p:nvPr>
        </p:nvSpPr>
        <p:spPr>
          <a:ln/>
        </p:spPr>
        <p:txBody>
          <a:bodyPr/>
          <a:lstStyle>
            <a:lvl1pPr>
              <a:defRPr/>
            </a:lvl1pPr>
          </a:lstStyle>
          <a:p>
            <a:pPr>
              <a:defRPr/>
            </a:pPr>
            <a:fld id="{BD28E8A1-BC92-498D-A8DF-37B762CE364F}" type="slidenum">
              <a:rPr lang="en-US">
                <a:solidFill>
                  <a:srgbClr val="003296"/>
                </a:solidFill>
              </a:rPr>
              <a:pPr>
                <a:defRPr/>
              </a:pPr>
              <a:t>‹#›</a:t>
            </a:fld>
            <a:endParaRPr lang="en-US">
              <a:solidFill>
                <a:srgbClr val="003296"/>
              </a:solidFill>
            </a:endParaRPr>
          </a:p>
        </p:txBody>
      </p:sp>
    </p:spTree>
    <p:extLst>
      <p:ext uri="{BB962C8B-B14F-4D97-AF65-F5344CB8AC3E}">
        <p14:creationId xmlns:p14="http://schemas.microsoft.com/office/powerpoint/2010/main" val="3329781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ftr" sz="quarter" idx="10"/>
          </p:nvPr>
        </p:nvSpPr>
        <p:spPr/>
        <p:txBody>
          <a:bodyPr/>
          <a:lstStyle>
            <a:lvl1pPr>
              <a:defRPr/>
            </a:lvl1pPr>
          </a:lstStyle>
          <a:p>
            <a:pPr>
              <a:defRPr/>
            </a:pPr>
            <a:endParaRPr lang="en-US"/>
          </a:p>
        </p:txBody>
      </p:sp>
      <p:sp>
        <p:nvSpPr>
          <p:cNvPr id="5" name="Rectangle 11"/>
          <p:cNvSpPr>
            <a:spLocks noGrp="1" noChangeArrowheads="1"/>
          </p:cNvSpPr>
          <p:nvPr>
            <p:ph type="sldNum" sz="quarter" idx="11"/>
          </p:nvPr>
        </p:nvSpPr>
        <p:spPr>
          <a:xfrm>
            <a:off x="8666163" y="6596063"/>
            <a:ext cx="449262" cy="184150"/>
          </a:xfrm>
        </p:spPr>
        <p:txBody>
          <a:bodyPr/>
          <a:lstStyle>
            <a:lvl1pPr>
              <a:defRPr sz="1200"/>
            </a:lvl1pPr>
          </a:lstStyle>
          <a:p>
            <a:pPr>
              <a:defRPr/>
            </a:pPr>
            <a:fld id="{DE99B640-A65F-4FD0-929D-699D3BA178F6}" type="slidenum">
              <a:rPr lang="en-US"/>
              <a:pPr>
                <a:defRPr/>
              </a:pPr>
              <a:t>‹#›</a:t>
            </a:fld>
            <a:endParaRPr lang="en-US" dirty="0"/>
          </a:p>
        </p:txBody>
      </p:sp>
      <p:sp>
        <p:nvSpPr>
          <p:cNvPr id="6" name="Rectangle 12"/>
          <p:cNvSpPr>
            <a:spLocks noGrp="1" noChangeArrowheads="1"/>
          </p:cNvSpPr>
          <p:nvPr>
            <p:ph type="dt" sz="half" idx="12"/>
          </p:nvPr>
        </p:nvSpPr>
        <p:spPr/>
        <p:txBody>
          <a:bodyPr/>
          <a:lstStyle>
            <a:lvl1pPr>
              <a:defRPr/>
            </a:lvl1pPr>
          </a:lstStyle>
          <a:p>
            <a:pPr>
              <a:defRPr/>
            </a:pPr>
            <a:fld id="{8E6A03BA-C616-4A17-A8D6-B7F3B9426163}" type="datetime1">
              <a:rPr lang="en-US"/>
              <a:pPr>
                <a:defRPr/>
              </a:pPr>
              <a:t>8/9/2016</a:t>
            </a:fld>
            <a:endParaRPr lang="en-US"/>
          </a:p>
        </p:txBody>
      </p:sp>
    </p:spTree>
  </p:cSld>
  <p:clrMapOvr>
    <a:masterClrMapping/>
  </p:clrMapOvr>
  <p:transition spd="slow">
    <p:pull dir="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sldNum" sz="quarter" idx="10"/>
          </p:nvPr>
        </p:nvSpPr>
        <p:spPr>
          <a:ln/>
        </p:spPr>
        <p:txBody>
          <a:bodyPr/>
          <a:lstStyle>
            <a:lvl1pPr>
              <a:defRPr/>
            </a:lvl1pPr>
          </a:lstStyle>
          <a:p>
            <a:pPr>
              <a:defRPr/>
            </a:pPr>
            <a:fld id="{1933B95A-28DD-4DAF-B43F-0D271E7DC2FA}" type="slidenum">
              <a:rPr lang="en-US">
                <a:solidFill>
                  <a:srgbClr val="003296"/>
                </a:solidFill>
              </a:rPr>
              <a:pPr>
                <a:defRPr/>
              </a:pPr>
              <a:t>‹#›</a:t>
            </a:fld>
            <a:endParaRPr lang="en-US">
              <a:solidFill>
                <a:srgbClr val="003296"/>
              </a:solidFill>
            </a:endParaRPr>
          </a:p>
        </p:txBody>
      </p:sp>
    </p:spTree>
    <p:extLst>
      <p:ext uri="{BB962C8B-B14F-4D97-AF65-F5344CB8AC3E}">
        <p14:creationId xmlns:p14="http://schemas.microsoft.com/office/powerpoint/2010/main" val="812458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sldNum" sz="quarter" idx="10"/>
          </p:nvPr>
        </p:nvSpPr>
        <p:spPr>
          <a:ln/>
        </p:spPr>
        <p:txBody>
          <a:bodyPr/>
          <a:lstStyle>
            <a:lvl1pPr>
              <a:defRPr/>
            </a:lvl1pPr>
          </a:lstStyle>
          <a:p>
            <a:pPr>
              <a:defRPr/>
            </a:pPr>
            <a:fld id="{ADCEF476-DD2F-4C1F-A605-1F12671FA5A4}" type="slidenum">
              <a:rPr lang="en-US">
                <a:solidFill>
                  <a:srgbClr val="003296"/>
                </a:solidFill>
              </a:rPr>
              <a:pPr>
                <a:defRPr/>
              </a:pPr>
              <a:t>‹#›</a:t>
            </a:fld>
            <a:endParaRPr lang="en-US">
              <a:solidFill>
                <a:srgbClr val="003296"/>
              </a:solidFill>
            </a:endParaRPr>
          </a:p>
        </p:txBody>
      </p:sp>
    </p:spTree>
    <p:extLst>
      <p:ext uri="{BB962C8B-B14F-4D97-AF65-F5344CB8AC3E}">
        <p14:creationId xmlns:p14="http://schemas.microsoft.com/office/powerpoint/2010/main" val="37953196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9050"/>
            <a:ext cx="2190750" cy="61071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1450" y="19050"/>
            <a:ext cx="6419850" cy="610711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sldNum" sz="quarter" idx="10"/>
          </p:nvPr>
        </p:nvSpPr>
        <p:spPr>
          <a:ln/>
        </p:spPr>
        <p:txBody>
          <a:bodyPr/>
          <a:lstStyle>
            <a:lvl1pPr>
              <a:defRPr/>
            </a:lvl1pPr>
          </a:lstStyle>
          <a:p>
            <a:pPr>
              <a:defRPr/>
            </a:pPr>
            <a:fld id="{9280D969-8CD8-41DC-BE3B-66BFD08E8898}" type="slidenum">
              <a:rPr lang="en-US">
                <a:solidFill>
                  <a:srgbClr val="003296"/>
                </a:solidFill>
              </a:rPr>
              <a:pPr>
                <a:defRPr/>
              </a:pPr>
              <a:t>‹#›</a:t>
            </a:fld>
            <a:endParaRPr lang="en-US">
              <a:solidFill>
                <a:srgbClr val="003296"/>
              </a:solidFill>
            </a:endParaRPr>
          </a:p>
        </p:txBody>
      </p:sp>
    </p:spTree>
    <p:extLst>
      <p:ext uri="{BB962C8B-B14F-4D97-AF65-F5344CB8AC3E}">
        <p14:creationId xmlns:p14="http://schemas.microsoft.com/office/powerpoint/2010/main" val="119961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241300"/>
            <a:ext cx="7772400" cy="57023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ftr" sz="quarter" idx="10"/>
          </p:nvPr>
        </p:nvSpPr>
        <p:spPr>
          <a:xfrm>
            <a:off x="3124200" y="6356350"/>
            <a:ext cx="2895600" cy="365125"/>
          </a:xfrm>
          <a:prstGeom prst="rect">
            <a:avLst/>
          </a:prstGeom>
          <a:ln/>
        </p:spPr>
        <p:txBody>
          <a:bodyPr/>
          <a:lstStyle>
            <a:lvl1pPr>
              <a:defRPr/>
            </a:lvl1pPr>
          </a:lstStyle>
          <a:p>
            <a:pPr defTabSz="914400" eaLnBrk="0" hangingPunct="0">
              <a:defRPr/>
            </a:pPr>
            <a:endParaRPr lang="en-US" sz="2000">
              <a:solidFill>
                <a:srgbClr val="003296"/>
              </a:solidFill>
              <a:latin typeface="Times" pitchFamily="18" charset="0"/>
              <a:ea typeface="+mn-ea"/>
              <a:cs typeface="+mn-cs"/>
            </a:endParaRPr>
          </a:p>
        </p:txBody>
      </p:sp>
      <p:sp>
        <p:nvSpPr>
          <p:cNvPr id="4" name="Rectangle 6"/>
          <p:cNvSpPr>
            <a:spLocks noGrp="1" noChangeArrowheads="1"/>
          </p:cNvSpPr>
          <p:nvPr>
            <p:ph type="sldNum" sz="quarter" idx="11"/>
          </p:nvPr>
        </p:nvSpPr>
        <p:spPr>
          <a:ln/>
        </p:spPr>
        <p:txBody>
          <a:bodyPr/>
          <a:lstStyle>
            <a:lvl1pPr>
              <a:defRPr/>
            </a:lvl1pPr>
          </a:lstStyle>
          <a:p>
            <a:pPr>
              <a:defRPr/>
            </a:pPr>
            <a:fld id="{0894B8C3-4EFD-4A12-91FC-56EBDDBC0C30}" type="slidenum">
              <a:rPr lang="en-US">
                <a:solidFill>
                  <a:srgbClr val="003296"/>
                </a:solidFill>
              </a:rPr>
              <a:pPr>
                <a:defRPr/>
              </a:pPr>
              <a:t>‹#›</a:t>
            </a:fld>
            <a:endParaRPr lang="en-US" sz="1000">
              <a:solidFill>
                <a:srgbClr val="003296"/>
              </a:solidFill>
              <a:latin typeface="Times New Roman" pitchFamily="18" charset="0"/>
            </a:endParaRPr>
          </a:p>
        </p:txBody>
      </p:sp>
      <p:sp>
        <p:nvSpPr>
          <p:cNvPr id="5" name="Rectangle 7"/>
          <p:cNvSpPr>
            <a:spLocks noGrp="1" noChangeArrowheads="1"/>
          </p:cNvSpPr>
          <p:nvPr>
            <p:ph type="dt" sz="half" idx="12"/>
          </p:nvPr>
        </p:nvSpPr>
        <p:spPr>
          <a:xfrm>
            <a:off x="457200" y="6356350"/>
            <a:ext cx="2133600" cy="365125"/>
          </a:xfrm>
          <a:prstGeom prst="rect">
            <a:avLst/>
          </a:prstGeom>
          <a:ln/>
        </p:spPr>
        <p:txBody>
          <a:bodyPr/>
          <a:lstStyle>
            <a:lvl1pPr>
              <a:defRPr/>
            </a:lvl1pPr>
          </a:lstStyle>
          <a:p>
            <a:pPr defTabSz="914400" eaLnBrk="0" hangingPunct="0">
              <a:defRPr/>
            </a:pPr>
            <a:fld id="{E176270C-D8B3-457A-BBA7-2A38F2367045}" type="datetime1">
              <a:rPr lang="en-US" sz="2000">
                <a:solidFill>
                  <a:srgbClr val="003296"/>
                </a:solidFill>
                <a:latin typeface="Times" pitchFamily="18" charset="0"/>
                <a:ea typeface="+mn-ea"/>
                <a:cs typeface="+mn-cs"/>
              </a:rPr>
              <a:pPr defTabSz="914400" eaLnBrk="0" hangingPunct="0">
                <a:defRPr/>
              </a:pPr>
              <a:t>8/9/2016</a:t>
            </a:fld>
            <a:endParaRPr lang="en-US" sz="2000">
              <a:solidFill>
                <a:srgbClr val="003296"/>
              </a:solidFill>
              <a:latin typeface="Times New Roman" pitchFamily="18" charset="0"/>
              <a:ea typeface="+mn-ea"/>
              <a:cs typeface="+mn-cs"/>
            </a:endParaRPr>
          </a:p>
        </p:txBody>
      </p:sp>
    </p:spTree>
    <p:extLst>
      <p:ext uri="{BB962C8B-B14F-4D97-AF65-F5344CB8AC3E}">
        <p14:creationId xmlns:p14="http://schemas.microsoft.com/office/powerpoint/2010/main" val="32259632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1438"/>
            <a:ext cx="7772400" cy="7508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19200"/>
            <a:ext cx="3810000" cy="472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19200"/>
            <a:ext cx="3810000" cy="2286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57600"/>
            <a:ext cx="3810000" cy="2286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ftr" sz="quarter" idx="10"/>
          </p:nvPr>
        </p:nvSpPr>
        <p:spPr>
          <a:xfrm>
            <a:off x="2124075" y="6535738"/>
            <a:ext cx="4895850" cy="258762"/>
          </a:xfrm>
          <a:prstGeom prst="rect">
            <a:avLst/>
          </a:prstGeom>
        </p:spPr>
        <p:txBody>
          <a:bodyPr/>
          <a:lstStyle>
            <a:lvl1pPr>
              <a:defRPr>
                <a:latin typeface="Arial" pitchFamily="33" charset="0"/>
                <a:ea typeface="+mn-ea"/>
                <a:cs typeface="ヒラギノ角ゴ Pro W3" pitchFamily="33" charset="-128"/>
              </a:defRPr>
            </a:lvl1pPr>
          </a:lstStyle>
          <a:p>
            <a:pPr defTabSz="914400" eaLnBrk="0" hangingPunct="0">
              <a:defRPr/>
            </a:pPr>
            <a:endParaRPr lang="en-US" sz="2000">
              <a:solidFill>
                <a:srgbClr val="003296"/>
              </a:solidFill>
            </a:endParaRPr>
          </a:p>
        </p:txBody>
      </p:sp>
      <p:sp>
        <p:nvSpPr>
          <p:cNvPr id="7" name="Rectangle 5"/>
          <p:cNvSpPr>
            <a:spLocks noGrp="1" noChangeArrowheads="1"/>
          </p:cNvSpPr>
          <p:nvPr>
            <p:ph type="sldNum" sz="quarter" idx="11"/>
          </p:nvPr>
        </p:nvSpPr>
        <p:spPr/>
        <p:txBody>
          <a:bodyPr/>
          <a:lstStyle>
            <a:lvl1pPr>
              <a:defRPr/>
            </a:lvl1pPr>
          </a:lstStyle>
          <a:p>
            <a:fld id="{E60785C1-23A3-41D2-B547-235E3C050E40}" type="slidenum">
              <a:rPr lang="en-US">
                <a:solidFill>
                  <a:srgbClr val="003296"/>
                </a:solidFill>
              </a:rPr>
              <a:pPr/>
              <a:t>‹#›</a:t>
            </a:fld>
            <a:endParaRPr lang="en-US">
              <a:solidFill>
                <a:srgbClr val="003296"/>
              </a:solidFill>
            </a:endParaRPr>
          </a:p>
        </p:txBody>
      </p:sp>
      <p:sp>
        <p:nvSpPr>
          <p:cNvPr id="8" name="Rectangle 6"/>
          <p:cNvSpPr>
            <a:spLocks noGrp="1" noChangeArrowheads="1"/>
          </p:cNvSpPr>
          <p:nvPr>
            <p:ph type="dt" sz="half" idx="12"/>
          </p:nvPr>
        </p:nvSpPr>
        <p:spPr>
          <a:xfrm>
            <a:off x="0" y="6591300"/>
            <a:ext cx="762000" cy="190500"/>
          </a:xfrm>
          <a:prstGeom prst="rect">
            <a:avLst/>
          </a:prstGeom>
        </p:spPr>
        <p:txBody>
          <a:bodyPr wrap="square" numCol="1" anchor="t" anchorCtr="0" compatLnSpc="1">
            <a:prstTxWarp prst="textNoShape">
              <a:avLst/>
            </a:prstTxWarp>
          </a:bodyPr>
          <a:lstStyle>
            <a:lvl1pPr>
              <a:defRPr>
                <a:latin typeface="Arial" charset="0"/>
              </a:defRPr>
            </a:lvl1pPr>
          </a:lstStyle>
          <a:p>
            <a:pPr defTabSz="914400" eaLnBrk="0" hangingPunct="0">
              <a:defRPr/>
            </a:pPr>
            <a:endParaRPr lang="en-US" sz="2000">
              <a:solidFill>
                <a:srgbClr val="003296"/>
              </a:solidFill>
              <a:ea typeface="+mn-ea"/>
              <a:cs typeface="+mn-cs"/>
            </a:endParaRPr>
          </a:p>
        </p:txBody>
      </p:sp>
    </p:spTree>
    <p:extLst>
      <p:ext uri="{BB962C8B-B14F-4D97-AF65-F5344CB8AC3E}">
        <p14:creationId xmlns:p14="http://schemas.microsoft.com/office/powerpoint/2010/main" val="180030525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8" descr="Background.jpg"/>
          <p:cNvPicPr>
            <a:picLocks noChangeAspect="1"/>
          </p:cNvPicPr>
          <p:nvPr/>
        </p:nvPicPr>
        <p:blipFill>
          <a:blip r:embed="rId2"/>
          <a:srcRect/>
          <a:stretch>
            <a:fillRect/>
          </a:stretch>
        </p:blipFill>
        <p:spPr bwMode="auto">
          <a:xfrm>
            <a:off x="-44450" y="-14288"/>
            <a:ext cx="9191625" cy="6872288"/>
          </a:xfrm>
          <a:prstGeom prst="rect">
            <a:avLst/>
          </a:prstGeom>
          <a:noFill/>
          <a:ln w="9525">
            <a:solidFill>
              <a:schemeClr val="tx1"/>
            </a:solidFill>
            <a:miter lim="800000"/>
            <a:headEnd/>
            <a:tailEnd/>
          </a:ln>
        </p:spPr>
      </p:pic>
      <p:sp>
        <p:nvSpPr>
          <p:cNvPr id="5" name="Line 34"/>
          <p:cNvSpPr>
            <a:spLocks noChangeShapeType="1"/>
          </p:cNvSpPr>
          <p:nvPr/>
        </p:nvSpPr>
        <p:spPr bwMode="auto">
          <a:xfrm>
            <a:off x="0" y="1603375"/>
            <a:ext cx="57912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6" name="Line 35"/>
          <p:cNvSpPr>
            <a:spLocks noChangeShapeType="1"/>
          </p:cNvSpPr>
          <p:nvPr/>
        </p:nvSpPr>
        <p:spPr bwMode="auto">
          <a:xfrm>
            <a:off x="0" y="1835150"/>
            <a:ext cx="55626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7" name="Line 36"/>
          <p:cNvSpPr>
            <a:spLocks noChangeShapeType="1"/>
          </p:cNvSpPr>
          <p:nvPr/>
        </p:nvSpPr>
        <p:spPr bwMode="auto">
          <a:xfrm>
            <a:off x="0" y="2062163"/>
            <a:ext cx="5410200" cy="1587"/>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8" name="Line 37"/>
          <p:cNvSpPr>
            <a:spLocks noChangeShapeType="1"/>
          </p:cNvSpPr>
          <p:nvPr/>
        </p:nvSpPr>
        <p:spPr bwMode="auto">
          <a:xfrm>
            <a:off x="0" y="1371600"/>
            <a:ext cx="60198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9" name="Line 43"/>
          <p:cNvSpPr>
            <a:spLocks noChangeShapeType="1"/>
          </p:cNvSpPr>
          <p:nvPr/>
        </p:nvSpPr>
        <p:spPr bwMode="auto">
          <a:xfrm rot="16200000">
            <a:off x="3776663" y="6515100"/>
            <a:ext cx="685800"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10" name="Line 44"/>
          <p:cNvSpPr>
            <a:spLocks noChangeShapeType="1"/>
          </p:cNvSpPr>
          <p:nvPr/>
        </p:nvSpPr>
        <p:spPr bwMode="auto">
          <a:xfrm rot="16200000">
            <a:off x="3475038" y="6438900"/>
            <a:ext cx="838200"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11" name="Line 45"/>
          <p:cNvSpPr>
            <a:spLocks noChangeShapeType="1"/>
          </p:cNvSpPr>
          <p:nvPr/>
        </p:nvSpPr>
        <p:spPr bwMode="auto">
          <a:xfrm rot="16200000">
            <a:off x="2408238" y="6057900"/>
            <a:ext cx="1600200"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12" name="Line 46"/>
          <p:cNvSpPr>
            <a:spLocks noChangeShapeType="1"/>
          </p:cNvSpPr>
          <p:nvPr/>
        </p:nvSpPr>
        <p:spPr bwMode="auto">
          <a:xfrm rot="16200000">
            <a:off x="2830513" y="6248400"/>
            <a:ext cx="1219200"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13" name="Line 47"/>
          <p:cNvSpPr>
            <a:spLocks noChangeShapeType="1"/>
          </p:cNvSpPr>
          <p:nvPr/>
        </p:nvSpPr>
        <p:spPr bwMode="auto">
          <a:xfrm rot="16200000">
            <a:off x="3173413" y="6362700"/>
            <a:ext cx="990600"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14" name="Line 48"/>
          <p:cNvSpPr>
            <a:spLocks noChangeShapeType="1"/>
          </p:cNvSpPr>
          <p:nvPr/>
        </p:nvSpPr>
        <p:spPr bwMode="auto">
          <a:xfrm rot="16200000">
            <a:off x="1985963" y="5867400"/>
            <a:ext cx="1981200"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15" name="Text Box 74"/>
          <p:cNvSpPr txBox="1">
            <a:spLocks noChangeArrowheads="1"/>
          </p:cNvSpPr>
          <p:nvPr/>
        </p:nvSpPr>
        <p:spPr bwMode="auto">
          <a:xfrm>
            <a:off x="468313" y="423863"/>
            <a:ext cx="6618287" cy="244475"/>
          </a:xfrm>
          <a:prstGeom prst="rect">
            <a:avLst/>
          </a:prstGeom>
          <a:noFill/>
          <a:ln>
            <a:noFill/>
          </a:ln>
          <a:extLst/>
        </p:spPr>
        <p:txBody>
          <a:bodyPr>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fontAlgn="auto" hangingPunct="1">
              <a:spcBef>
                <a:spcPct val="50000"/>
              </a:spcBef>
              <a:spcAft>
                <a:spcPts val="0"/>
              </a:spcAft>
              <a:defRPr/>
            </a:pPr>
            <a:r>
              <a:rPr lang="en-US" sz="1000" smtClean="0">
                <a:solidFill>
                  <a:prstClr val="black"/>
                </a:solidFill>
                <a:latin typeface="Helvetica" charset="0"/>
                <a:ea typeface="MS PGothic" pitchFamily="34" charset="-128"/>
                <a:cs typeface="+mn-cs"/>
              </a:rPr>
              <a:t>National Aeronautics and Space Administration</a:t>
            </a:r>
          </a:p>
        </p:txBody>
      </p:sp>
      <p:sp>
        <p:nvSpPr>
          <p:cNvPr id="16" name="Line 113"/>
          <p:cNvSpPr>
            <a:spLocks noChangeShapeType="1"/>
          </p:cNvSpPr>
          <p:nvPr/>
        </p:nvSpPr>
        <p:spPr bwMode="auto">
          <a:xfrm rot="16200000">
            <a:off x="4076700" y="6591300"/>
            <a:ext cx="533400"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17" name="Line 123"/>
          <p:cNvSpPr>
            <a:spLocks noChangeShapeType="1"/>
          </p:cNvSpPr>
          <p:nvPr/>
        </p:nvSpPr>
        <p:spPr bwMode="auto">
          <a:xfrm>
            <a:off x="0" y="2284413"/>
            <a:ext cx="5029200" cy="1587"/>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18" name="Line 124"/>
          <p:cNvSpPr>
            <a:spLocks noChangeShapeType="1"/>
          </p:cNvSpPr>
          <p:nvPr/>
        </p:nvSpPr>
        <p:spPr bwMode="auto">
          <a:xfrm>
            <a:off x="0" y="2516188"/>
            <a:ext cx="4191000" cy="1587"/>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19" name="Line 125"/>
          <p:cNvSpPr>
            <a:spLocks noChangeShapeType="1"/>
          </p:cNvSpPr>
          <p:nvPr/>
        </p:nvSpPr>
        <p:spPr bwMode="auto">
          <a:xfrm>
            <a:off x="0" y="2743200"/>
            <a:ext cx="39624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20" name="Line 127"/>
          <p:cNvSpPr>
            <a:spLocks noChangeShapeType="1"/>
          </p:cNvSpPr>
          <p:nvPr/>
        </p:nvSpPr>
        <p:spPr bwMode="auto">
          <a:xfrm>
            <a:off x="0" y="2974975"/>
            <a:ext cx="37338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21" name="Line 128"/>
          <p:cNvSpPr>
            <a:spLocks noChangeShapeType="1"/>
          </p:cNvSpPr>
          <p:nvPr/>
        </p:nvSpPr>
        <p:spPr bwMode="auto">
          <a:xfrm>
            <a:off x="0" y="3206750"/>
            <a:ext cx="35052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22" name="Line 129"/>
          <p:cNvSpPr>
            <a:spLocks noChangeShapeType="1"/>
          </p:cNvSpPr>
          <p:nvPr/>
        </p:nvSpPr>
        <p:spPr bwMode="auto">
          <a:xfrm>
            <a:off x="0" y="3433763"/>
            <a:ext cx="3276600" cy="1587"/>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23" name="Line 131"/>
          <p:cNvSpPr>
            <a:spLocks noChangeShapeType="1"/>
          </p:cNvSpPr>
          <p:nvPr/>
        </p:nvSpPr>
        <p:spPr bwMode="auto">
          <a:xfrm>
            <a:off x="0" y="3656013"/>
            <a:ext cx="3048000" cy="1587"/>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24" name="Line 132"/>
          <p:cNvSpPr>
            <a:spLocks noChangeShapeType="1"/>
          </p:cNvSpPr>
          <p:nvPr/>
        </p:nvSpPr>
        <p:spPr bwMode="auto">
          <a:xfrm>
            <a:off x="0" y="3887788"/>
            <a:ext cx="2895600" cy="1587"/>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25" name="Line 133"/>
          <p:cNvSpPr>
            <a:spLocks noChangeShapeType="1"/>
          </p:cNvSpPr>
          <p:nvPr/>
        </p:nvSpPr>
        <p:spPr bwMode="auto">
          <a:xfrm>
            <a:off x="0" y="4114800"/>
            <a:ext cx="27432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26" name="Line 134"/>
          <p:cNvSpPr>
            <a:spLocks noChangeShapeType="1"/>
          </p:cNvSpPr>
          <p:nvPr/>
        </p:nvSpPr>
        <p:spPr bwMode="auto">
          <a:xfrm>
            <a:off x="0" y="4344988"/>
            <a:ext cx="2743200" cy="1587"/>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27" name="Line 135"/>
          <p:cNvSpPr>
            <a:spLocks noChangeShapeType="1"/>
          </p:cNvSpPr>
          <p:nvPr/>
        </p:nvSpPr>
        <p:spPr bwMode="auto">
          <a:xfrm>
            <a:off x="0" y="4576763"/>
            <a:ext cx="2895600" cy="1587"/>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28" name="Line 136"/>
          <p:cNvSpPr>
            <a:spLocks noChangeShapeType="1"/>
          </p:cNvSpPr>
          <p:nvPr/>
        </p:nvSpPr>
        <p:spPr bwMode="auto">
          <a:xfrm>
            <a:off x="0" y="4803775"/>
            <a:ext cx="30480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29" name="Line 138"/>
          <p:cNvSpPr>
            <a:spLocks noChangeShapeType="1"/>
          </p:cNvSpPr>
          <p:nvPr/>
        </p:nvSpPr>
        <p:spPr bwMode="auto">
          <a:xfrm>
            <a:off x="0" y="5026025"/>
            <a:ext cx="30480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30" name="Line 139"/>
          <p:cNvSpPr>
            <a:spLocks noChangeShapeType="1"/>
          </p:cNvSpPr>
          <p:nvPr/>
        </p:nvSpPr>
        <p:spPr bwMode="auto">
          <a:xfrm>
            <a:off x="0" y="5257800"/>
            <a:ext cx="33528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31" name="Line 140"/>
          <p:cNvSpPr>
            <a:spLocks noChangeShapeType="1"/>
          </p:cNvSpPr>
          <p:nvPr/>
        </p:nvSpPr>
        <p:spPr bwMode="auto">
          <a:xfrm>
            <a:off x="0" y="5484813"/>
            <a:ext cx="3352800" cy="1587"/>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32" name="Line 141"/>
          <p:cNvSpPr>
            <a:spLocks noChangeShapeType="1"/>
          </p:cNvSpPr>
          <p:nvPr/>
        </p:nvSpPr>
        <p:spPr bwMode="auto">
          <a:xfrm>
            <a:off x="0" y="5716588"/>
            <a:ext cx="3581400" cy="1587"/>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33" name="Line 142"/>
          <p:cNvSpPr>
            <a:spLocks noChangeShapeType="1"/>
          </p:cNvSpPr>
          <p:nvPr/>
        </p:nvSpPr>
        <p:spPr bwMode="auto">
          <a:xfrm>
            <a:off x="0" y="5948363"/>
            <a:ext cx="3810000" cy="1587"/>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34" name="Line 143"/>
          <p:cNvSpPr>
            <a:spLocks noChangeShapeType="1"/>
          </p:cNvSpPr>
          <p:nvPr/>
        </p:nvSpPr>
        <p:spPr bwMode="auto">
          <a:xfrm>
            <a:off x="0" y="6175375"/>
            <a:ext cx="41910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35" name="Line 144"/>
          <p:cNvSpPr>
            <a:spLocks noChangeShapeType="1"/>
          </p:cNvSpPr>
          <p:nvPr/>
        </p:nvSpPr>
        <p:spPr bwMode="auto">
          <a:xfrm>
            <a:off x="0" y="6397625"/>
            <a:ext cx="44196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36" name="Line 145"/>
          <p:cNvSpPr>
            <a:spLocks noChangeShapeType="1"/>
          </p:cNvSpPr>
          <p:nvPr/>
        </p:nvSpPr>
        <p:spPr bwMode="auto">
          <a:xfrm>
            <a:off x="0" y="6629400"/>
            <a:ext cx="46482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grpSp>
        <p:nvGrpSpPr>
          <p:cNvPr id="2" name="Group 158"/>
          <p:cNvGrpSpPr>
            <a:grpSpLocks/>
          </p:cNvGrpSpPr>
          <p:nvPr/>
        </p:nvGrpSpPr>
        <p:grpSpPr bwMode="auto">
          <a:xfrm>
            <a:off x="236538" y="1066800"/>
            <a:ext cx="5707062" cy="5791200"/>
            <a:chOff x="149" y="672"/>
            <a:chExt cx="3595" cy="3648"/>
          </a:xfrm>
        </p:grpSpPr>
        <p:sp>
          <p:nvSpPr>
            <p:cNvPr id="38" name="Line 60"/>
            <p:cNvSpPr>
              <a:spLocks noChangeShapeType="1"/>
            </p:cNvSpPr>
            <p:nvPr userDrawn="1"/>
          </p:nvSpPr>
          <p:spPr bwMode="auto">
            <a:xfrm rot="-5400000">
              <a:off x="-1674" y="2495"/>
              <a:ext cx="3648" cy="1"/>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grpSp>
          <p:nvGrpSpPr>
            <p:cNvPr id="3" name="Group 157"/>
            <p:cNvGrpSpPr>
              <a:grpSpLocks/>
            </p:cNvGrpSpPr>
            <p:nvPr userDrawn="1"/>
          </p:nvGrpSpPr>
          <p:grpSpPr bwMode="auto">
            <a:xfrm>
              <a:off x="256" y="670"/>
              <a:ext cx="3488" cy="3653"/>
              <a:chOff x="256" y="718"/>
              <a:chExt cx="3488" cy="3602"/>
            </a:xfrm>
          </p:grpSpPr>
          <p:sp>
            <p:nvSpPr>
              <p:cNvPr id="40" name="Line 39"/>
              <p:cNvSpPr>
                <a:spLocks noChangeShapeType="1"/>
              </p:cNvSpPr>
              <p:nvPr userDrawn="1"/>
            </p:nvSpPr>
            <p:spPr bwMode="auto">
              <a:xfrm rot="-5400000">
                <a:off x="2814" y="1080"/>
                <a:ext cx="720"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41" name="Line 41"/>
              <p:cNvSpPr>
                <a:spLocks noChangeShapeType="1"/>
              </p:cNvSpPr>
              <p:nvPr userDrawn="1"/>
            </p:nvSpPr>
            <p:spPr bwMode="auto">
              <a:xfrm rot="-5400000">
                <a:off x="2507" y="1102"/>
                <a:ext cx="767"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42" name="Line 42"/>
              <p:cNvSpPr>
                <a:spLocks noChangeShapeType="1"/>
              </p:cNvSpPr>
              <p:nvPr userDrawn="1"/>
            </p:nvSpPr>
            <p:spPr bwMode="auto">
              <a:xfrm rot="-5400000">
                <a:off x="2647" y="1104"/>
                <a:ext cx="768"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43" name="Line 49"/>
              <p:cNvSpPr>
                <a:spLocks noChangeShapeType="1"/>
              </p:cNvSpPr>
              <p:nvPr userDrawn="1"/>
            </p:nvSpPr>
            <p:spPr bwMode="auto">
              <a:xfrm rot="-5400000">
                <a:off x="-393" y="2519"/>
                <a:ext cx="3600" cy="1"/>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44" name="Line 50"/>
              <p:cNvSpPr>
                <a:spLocks noChangeShapeType="1"/>
              </p:cNvSpPr>
              <p:nvPr userDrawn="1"/>
            </p:nvSpPr>
            <p:spPr bwMode="auto">
              <a:xfrm rot="-5400000">
                <a:off x="-251" y="2519"/>
                <a:ext cx="3600" cy="1"/>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45" name="Line 51"/>
              <p:cNvSpPr>
                <a:spLocks noChangeShapeType="1"/>
              </p:cNvSpPr>
              <p:nvPr userDrawn="1"/>
            </p:nvSpPr>
            <p:spPr bwMode="auto">
              <a:xfrm rot="-5400000">
                <a:off x="-109" y="2519"/>
                <a:ext cx="3600" cy="1"/>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46" name="Line 52"/>
              <p:cNvSpPr>
                <a:spLocks noChangeShapeType="1"/>
              </p:cNvSpPr>
              <p:nvPr userDrawn="1"/>
            </p:nvSpPr>
            <p:spPr bwMode="auto">
              <a:xfrm rot="-5400000">
                <a:off x="-537" y="2519"/>
                <a:ext cx="3600" cy="1"/>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47" name="Line 53"/>
              <p:cNvSpPr>
                <a:spLocks noChangeShapeType="1"/>
              </p:cNvSpPr>
              <p:nvPr userDrawn="1"/>
            </p:nvSpPr>
            <p:spPr bwMode="auto">
              <a:xfrm rot="-5400000">
                <a:off x="-969" y="2519"/>
                <a:ext cx="3600" cy="1"/>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48" name="Line 54"/>
              <p:cNvSpPr>
                <a:spLocks noChangeShapeType="1"/>
              </p:cNvSpPr>
              <p:nvPr userDrawn="1"/>
            </p:nvSpPr>
            <p:spPr bwMode="auto">
              <a:xfrm rot="-5400000">
                <a:off x="-823" y="2519"/>
                <a:ext cx="3600" cy="1"/>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49" name="Line 55"/>
              <p:cNvSpPr>
                <a:spLocks noChangeShapeType="1"/>
              </p:cNvSpPr>
              <p:nvPr userDrawn="1"/>
            </p:nvSpPr>
            <p:spPr bwMode="auto">
              <a:xfrm rot="-5400000">
                <a:off x="-681" y="2519"/>
                <a:ext cx="3600" cy="1"/>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50" name="Line 56"/>
              <p:cNvSpPr>
                <a:spLocks noChangeShapeType="1"/>
              </p:cNvSpPr>
              <p:nvPr userDrawn="1"/>
            </p:nvSpPr>
            <p:spPr bwMode="auto">
              <a:xfrm rot="-5400000">
                <a:off x="-1115" y="2519"/>
                <a:ext cx="3600" cy="1"/>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51" name="Line 57"/>
              <p:cNvSpPr>
                <a:spLocks noChangeShapeType="1"/>
              </p:cNvSpPr>
              <p:nvPr userDrawn="1"/>
            </p:nvSpPr>
            <p:spPr bwMode="auto">
              <a:xfrm rot="-5400000">
                <a:off x="-1543" y="2519"/>
                <a:ext cx="3600" cy="1"/>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52" name="Line 58"/>
              <p:cNvSpPr>
                <a:spLocks noChangeShapeType="1"/>
              </p:cNvSpPr>
              <p:nvPr userDrawn="1"/>
            </p:nvSpPr>
            <p:spPr bwMode="auto">
              <a:xfrm rot="-5400000">
                <a:off x="-1401" y="2519"/>
                <a:ext cx="3600" cy="1"/>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53" name="Line 59"/>
              <p:cNvSpPr>
                <a:spLocks noChangeShapeType="1"/>
              </p:cNvSpPr>
              <p:nvPr userDrawn="1"/>
            </p:nvSpPr>
            <p:spPr bwMode="auto">
              <a:xfrm rot="-5400000">
                <a:off x="-1259" y="2519"/>
                <a:ext cx="3600" cy="1"/>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54" name="Line 112"/>
              <p:cNvSpPr>
                <a:spLocks noChangeShapeType="1"/>
              </p:cNvSpPr>
              <p:nvPr userDrawn="1"/>
            </p:nvSpPr>
            <p:spPr bwMode="auto">
              <a:xfrm rot="-5400000">
                <a:off x="2334" y="1128"/>
                <a:ext cx="816"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55" name="Line 114"/>
              <p:cNvSpPr>
                <a:spLocks noChangeShapeType="1"/>
              </p:cNvSpPr>
              <p:nvPr userDrawn="1"/>
            </p:nvSpPr>
            <p:spPr bwMode="auto">
              <a:xfrm rot="-5400000">
                <a:off x="2137" y="1176"/>
                <a:ext cx="912"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56" name="Line 115"/>
              <p:cNvSpPr>
                <a:spLocks noChangeShapeType="1"/>
              </p:cNvSpPr>
              <p:nvPr userDrawn="1"/>
            </p:nvSpPr>
            <p:spPr bwMode="auto">
              <a:xfrm rot="-5400000">
                <a:off x="1921" y="1248"/>
                <a:ext cx="1056"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57" name="Line 116"/>
              <p:cNvSpPr>
                <a:spLocks noChangeShapeType="1"/>
              </p:cNvSpPr>
              <p:nvPr userDrawn="1"/>
            </p:nvSpPr>
            <p:spPr bwMode="auto">
              <a:xfrm rot="-5400000">
                <a:off x="1729" y="1296"/>
                <a:ext cx="1152"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58" name="Line 117"/>
              <p:cNvSpPr>
                <a:spLocks noChangeShapeType="1"/>
              </p:cNvSpPr>
              <p:nvPr userDrawn="1"/>
            </p:nvSpPr>
            <p:spPr bwMode="auto">
              <a:xfrm rot="-5400000">
                <a:off x="1489" y="1392"/>
                <a:ext cx="1344"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59" name="Line 118"/>
              <p:cNvSpPr>
                <a:spLocks noChangeShapeType="1"/>
              </p:cNvSpPr>
              <p:nvPr userDrawn="1"/>
            </p:nvSpPr>
            <p:spPr bwMode="auto">
              <a:xfrm rot="-5400000">
                <a:off x="1297" y="1440"/>
                <a:ext cx="1440"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60" name="Line 119"/>
              <p:cNvSpPr>
                <a:spLocks noChangeShapeType="1"/>
              </p:cNvSpPr>
              <p:nvPr userDrawn="1"/>
            </p:nvSpPr>
            <p:spPr bwMode="auto">
              <a:xfrm rot="-5400000">
                <a:off x="1081" y="1512"/>
                <a:ext cx="1584"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61" name="Line 120"/>
              <p:cNvSpPr>
                <a:spLocks noChangeShapeType="1"/>
              </p:cNvSpPr>
              <p:nvPr userDrawn="1"/>
            </p:nvSpPr>
            <p:spPr bwMode="auto">
              <a:xfrm rot="-5400000">
                <a:off x="3192" y="984"/>
                <a:ext cx="530"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62" name="Line 122"/>
              <p:cNvSpPr>
                <a:spLocks noChangeShapeType="1"/>
              </p:cNvSpPr>
              <p:nvPr userDrawn="1"/>
            </p:nvSpPr>
            <p:spPr bwMode="auto">
              <a:xfrm rot="-5400000">
                <a:off x="2977" y="1056"/>
                <a:ext cx="672"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63" name="Line 153"/>
              <p:cNvSpPr>
                <a:spLocks noChangeShapeType="1"/>
              </p:cNvSpPr>
              <p:nvPr userDrawn="1"/>
            </p:nvSpPr>
            <p:spPr bwMode="auto">
              <a:xfrm rot="-5400000">
                <a:off x="3408" y="912"/>
                <a:ext cx="384"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64" name="Line 156"/>
              <p:cNvSpPr>
                <a:spLocks noChangeShapeType="1"/>
              </p:cNvSpPr>
              <p:nvPr userDrawn="1"/>
            </p:nvSpPr>
            <p:spPr bwMode="auto">
              <a:xfrm rot="-5400000">
                <a:off x="3624" y="840"/>
                <a:ext cx="240"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grpSp>
      </p:grpSp>
      <p:sp>
        <p:nvSpPr>
          <p:cNvPr id="65" name="Line 180"/>
          <p:cNvSpPr>
            <a:spLocks noChangeShapeType="1"/>
          </p:cNvSpPr>
          <p:nvPr/>
        </p:nvSpPr>
        <p:spPr bwMode="auto">
          <a:xfrm>
            <a:off x="0" y="1139825"/>
            <a:ext cx="61722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66" name="Rectangle 131"/>
          <p:cNvSpPr>
            <a:spLocks noChangeArrowheads="1"/>
          </p:cNvSpPr>
          <p:nvPr/>
        </p:nvSpPr>
        <p:spPr bwMode="auto">
          <a:xfrm>
            <a:off x="381000" y="439738"/>
            <a:ext cx="5029200" cy="215900"/>
          </a:xfrm>
          <a:prstGeom prst="rect">
            <a:avLst/>
          </a:prstGeom>
          <a:noFill/>
          <a:ln w="9525">
            <a:noFill/>
            <a:miter lim="800000"/>
            <a:headEnd/>
            <a:tailEnd/>
          </a:ln>
        </p:spPr>
        <p:txBody>
          <a:bodyPr>
            <a:spAutoFit/>
          </a:bodyPr>
          <a:lstStyle/>
          <a:p>
            <a:pPr eaLnBrk="0" fontAlgn="auto" hangingPunct="0">
              <a:spcBef>
                <a:spcPct val="50000"/>
              </a:spcBef>
              <a:spcAft>
                <a:spcPts val="0"/>
              </a:spcAft>
              <a:defRPr/>
            </a:pPr>
            <a:r>
              <a:rPr lang="en-US" sz="800">
                <a:solidFill>
                  <a:srgbClr val="FFFFFF"/>
                </a:solidFill>
                <a:latin typeface="Helvetica" pitchFamily="34" charset="0"/>
                <a:ea typeface="+mn-ea"/>
                <a:cs typeface="+mn-cs"/>
              </a:rPr>
              <a:t>National Aeronautics and Space Administration</a:t>
            </a:r>
          </a:p>
        </p:txBody>
      </p:sp>
      <p:pic>
        <p:nvPicPr>
          <p:cNvPr id="67" name="Picture 67" descr="NASA insignia RGB"/>
          <p:cNvPicPr>
            <a:picLocks noChangeAspect="1" noChangeArrowheads="1"/>
          </p:cNvPicPr>
          <p:nvPr/>
        </p:nvPicPr>
        <p:blipFill>
          <a:blip r:embed="rId3"/>
          <a:srcRect/>
          <a:stretch>
            <a:fillRect/>
          </a:stretch>
        </p:blipFill>
        <p:spPr bwMode="auto">
          <a:xfrm>
            <a:off x="7954963" y="239713"/>
            <a:ext cx="717550" cy="593725"/>
          </a:xfrm>
          <a:prstGeom prst="rect">
            <a:avLst/>
          </a:prstGeom>
          <a:noFill/>
          <a:ln w="9525">
            <a:noFill/>
            <a:miter lim="800000"/>
            <a:headEnd/>
            <a:tailEnd/>
          </a:ln>
        </p:spPr>
      </p:pic>
      <p:pic>
        <p:nvPicPr>
          <p:cNvPr id="68" name="Picture 76" descr="ISS LOGO v7 transparent.png"/>
          <p:cNvPicPr>
            <a:picLocks noChangeAspect="1"/>
          </p:cNvPicPr>
          <p:nvPr/>
        </p:nvPicPr>
        <p:blipFill>
          <a:blip r:embed="rId4"/>
          <a:srcRect/>
          <a:stretch>
            <a:fillRect/>
          </a:stretch>
        </p:blipFill>
        <p:spPr bwMode="auto">
          <a:xfrm>
            <a:off x="6705600" y="3600450"/>
            <a:ext cx="2025650" cy="2025650"/>
          </a:xfrm>
          <a:prstGeom prst="rect">
            <a:avLst/>
          </a:prstGeom>
          <a:noFill/>
          <a:ln w="9525">
            <a:noFill/>
            <a:miter lim="800000"/>
            <a:headEnd/>
            <a:tailEnd/>
          </a:ln>
        </p:spPr>
      </p:pic>
      <p:sp>
        <p:nvSpPr>
          <p:cNvPr id="8268" name="Rectangle 76"/>
          <p:cNvSpPr>
            <a:spLocks noGrp="1" noChangeArrowheads="1"/>
          </p:cNvSpPr>
          <p:nvPr>
            <p:ph type="ctrTitle"/>
          </p:nvPr>
        </p:nvSpPr>
        <p:spPr>
          <a:xfrm>
            <a:off x="458788" y="1728788"/>
            <a:ext cx="8197850" cy="1090612"/>
          </a:xfrm>
          <a:effectLst>
            <a:outerShdw blurRad="63500" dist="17961" dir="2700000" algn="ctr" rotWithShape="0">
              <a:schemeClr val="tx1">
                <a:alpha val="74998"/>
              </a:schemeClr>
            </a:outerShdw>
          </a:effectLst>
        </p:spPr>
        <p:txBody>
          <a:bodyPr/>
          <a:lstStyle>
            <a:lvl1pPr>
              <a:defRPr sz="3600"/>
            </a:lvl1pPr>
          </a:lstStyle>
          <a:p>
            <a:r>
              <a:rPr lang="en-US" smtClean="0"/>
              <a:t>Click to edit Master title style</a:t>
            </a:r>
            <a:endParaRPr lang="en-US"/>
          </a:p>
        </p:txBody>
      </p:sp>
      <p:sp>
        <p:nvSpPr>
          <p:cNvPr id="8381" name="Rectangle 189"/>
          <p:cNvSpPr>
            <a:spLocks noGrp="1" noChangeArrowheads="1"/>
          </p:cNvSpPr>
          <p:nvPr>
            <p:ph type="subTitle" sz="quarter" idx="1"/>
          </p:nvPr>
        </p:nvSpPr>
        <p:spPr>
          <a:xfrm>
            <a:off x="444500" y="3767138"/>
            <a:ext cx="6096000" cy="1376362"/>
          </a:xfrm>
          <a:effectLst>
            <a:outerShdw blurRad="63500" dist="17961" dir="2700000" algn="ctr" rotWithShape="0">
              <a:schemeClr val="tx1">
                <a:alpha val="74998"/>
              </a:schemeClr>
            </a:outerShdw>
          </a:effectLst>
        </p:spPr>
        <p:txBody>
          <a:bodyPr/>
          <a:lstStyle>
            <a:lvl1pPr marL="0" indent="0">
              <a:buFontTx/>
              <a:buNone/>
              <a:defRPr b="1">
                <a:solidFill>
                  <a:schemeClr val="bg1"/>
                </a:solidFill>
                <a:latin typeface="Helvetica" pitchFamily="-112" charset="0"/>
              </a:defRPr>
            </a:lvl1pPr>
          </a:lstStyle>
          <a:p>
            <a:r>
              <a:rPr lang="en-US" smtClean="0"/>
              <a:t>Click to edit Master subtitle style</a:t>
            </a:r>
            <a:endParaRPr lang="en-US"/>
          </a:p>
        </p:txBody>
      </p:sp>
    </p:spTree>
    <p:extLst>
      <p:ext uri="{BB962C8B-B14F-4D97-AF65-F5344CB8AC3E}">
        <p14:creationId xmlns:p14="http://schemas.microsoft.com/office/powerpoint/2010/main" val="4080941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000" b="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8"/>
          <p:cNvSpPr>
            <a:spLocks noGrp="1"/>
          </p:cNvSpPr>
          <p:nvPr>
            <p:ph type="ftr" sz="quarter" idx="10"/>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5" name="Date Placeholder 9"/>
          <p:cNvSpPr>
            <a:spLocks noGrp="1"/>
          </p:cNvSpPr>
          <p:nvPr>
            <p:ph type="dt" sz="half" idx="11"/>
          </p:nvPr>
        </p:nvSpPr>
        <p:spPr/>
        <p:txBody>
          <a:bodyPr/>
          <a:lstStyle>
            <a:lvl1pPr>
              <a:defRPr/>
            </a:lvl1pPr>
          </a:lstStyle>
          <a:p>
            <a:pPr>
              <a:defRPr/>
            </a:pPr>
            <a:fld id="{C6F45522-59AD-3446-B4CA-D6EECEDF32BC}" type="datetime1">
              <a:rPr lang="en-US" smtClean="0"/>
              <a:pPr>
                <a:defRPr/>
              </a:pPr>
              <a:t>8/9/2016</a:t>
            </a:fld>
            <a:endParaRPr lang="en-US"/>
          </a:p>
        </p:txBody>
      </p:sp>
      <p:sp>
        <p:nvSpPr>
          <p:cNvPr id="6" name="Slide Number Placeholder 10"/>
          <p:cNvSpPr>
            <a:spLocks noGrp="1"/>
          </p:cNvSpPr>
          <p:nvPr>
            <p:ph type="sldNum" sz="quarter" idx="12"/>
          </p:nvPr>
        </p:nvSpPr>
        <p:spPr/>
        <p:txBody>
          <a:bodyPr/>
          <a:lstStyle>
            <a:lvl1pPr>
              <a:defRPr/>
            </a:lvl1pPr>
          </a:lstStyle>
          <a:p>
            <a:pPr>
              <a:defRPr/>
            </a:pPr>
            <a:fld id="{DB06909F-F4DB-6C43-A253-C502151AEF04}" type="slidenum">
              <a:rPr lang="en-US" smtClean="0"/>
              <a:pPr>
                <a:defRPr/>
              </a:pPr>
              <a:t>‹#›</a:t>
            </a:fld>
            <a:endParaRPr lang="en-US"/>
          </a:p>
        </p:txBody>
      </p:sp>
    </p:spTree>
    <p:extLst>
      <p:ext uri="{BB962C8B-B14F-4D97-AF65-F5344CB8AC3E}">
        <p14:creationId xmlns:p14="http://schemas.microsoft.com/office/powerpoint/2010/main" val="64530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smtClean="0"/>
              <a:t>Click to edit Master title style</a:t>
            </a:r>
            <a:endParaRPr lang="en-US" dirty="0"/>
          </a:p>
        </p:txBody>
      </p:sp>
      <p:sp>
        <p:nvSpPr>
          <p:cNvPr id="3" name="Content Placeholder 2"/>
          <p:cNvSpPr>
            <a:spLocks noGrp="1"/>
          </p:cNvSpPr>
          <p:nvPr>
            <p:ph idx="1"/>
          </p:nvPr>
        </p:nvSpPr>
        <p:spPr>
          <a:xfrm>
            <a:off x="60003" y="935388"/>
            <a:ext cx="5930934" cy="2607490"/>
          </a:xfrm>
        </p:spPr>
        <p:txBody>
          <a:bodyPr/>
          <a:lstStyle>
            <a:lvl1pPr>
              <a:defRPr b="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idx="10"/>
          </p:nvPr>
        </p:nvSpPr>
        <p:spPr>
          <a:xfrm>
            <a:off x="3162266" y="3699315"/>
            <a:ext cx="5930934" cy="2622445"/>
          </a:xfrm>
        </p:spPr>
        <p:txBody>
          <a:bodyPr/>
          <a:lstStyle>
            <a:lvl1pPr>
              <a:defRPr b="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11"/>
          <p:cNvSpPr>
            <a:spLocks noGrp="1"/>
          </p:cNvSpPr>
          <p:nvPr>
            <p:ph type="pic" sz="quarter" idx="11"/>
          </p:nvPr>
        </p:nvSpPr>
        <p:spPr>
          <a:xfrm>
            <a:off x="6130230" y="935038"/>
            <a:ext cx="2962970" cy="2608262"/>
          </a:xfrm>
        </p:spPr>
        <p:txBody>
          <a:bodyPr/>
          <a:lstStyle/>
          <a:p>
            <a:pPr lvl="0"/>
            <a:r>
              <a:rPr lang="en-US" noProof="0" smtClean="0"/>
              <a:t>Drag picture to placeholder or click icon to add</a:t>
            </a:r>
            <a:endParaRPr lang="en-US" noProof="0"/>
          </a:p>
        </p:txBody>
      </p:sp>
      <p:sp>
        <p:nvSpPr>
          <p:cNvPr id="13" name="Picture Placeholder 11"/>
          <p:cNvSpPr>
            <a:spLocks noGrp="1"/>
          </p:cNvSpPr>
          <p:nvPr>
            <p:ph type="pic" sz="quarter" idx="12"/>
          </p:nvPr>
        </p:nvSpPr>
        <p:spPr>
          <a:xfrm>
            <a:off x="60003" y="3699314"/>
            <a:ext cx="2962970" cy="2622445"/>
          </a:xfrm>
        </p:spPr>
        <p:txBody>
          <a:bodyPr/>
          <a:lstStyle/>
          <a:p>
            <a:pPr lvl="0"/>
            <a:r>
              <a:rPr lang="en-US" noProof="0" smtClean="0"/>
              <a:t>Drag picture to placeholder or click icon to add</a:t>
            </a:r>
            <a:endParaRPr lang="en-US" noProof="0"/>
          </a:p>
        </p:txBody>
      </p:sp>
      <p:sp>
        <p:nvSpPr>
          <p:cNvPr id="8" name="Footer Placeholder 8"/>
          <p:cNvSpPr>
            <a:spLocks noGrp="1"/>
          </p:cNvSpPr>
          <p:nvPr>
            <p:ph type="ftr" sz="quarter" idx="13"/>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9" name="Date Placeholder 9"/>
          <p:cNvSpPr>
            <a:spLocks noGrp="1"/>
          </p:cNvSpPr>
          <p:nvPr>
            <p:ph type="dt" sz="half" idx="14"/>
          </p:nvPr>
        </p:nvSpPr>
        <p:spPr/>
        <p:txBody>
          <a:bodyPr/>
          <a:lstStyle>
            <a:lvl1pPr>
              <a:defRPr/>
            </a:lvl1pPr>
          </a:lstStyle>
          <a:p>
            <a:pPr>
              <a:defRPr/>
            </a:pPr>
            <a:fld id="{7B29DCAD-EB1C-4444-9148-61D89FB29BF7}" type="datetime1">
              <a:rPr lang="en-US" smtClean="0"/>
              <a:pPr>
                <a:defRPr/>
              </a:pPr>
              <a:t>8/9/2016</a:t>
            </a:fld>
            <a:endParaRPr lang="en-US"/>
          </a:p>
        </p:txBody>
      </p:sp>
      <p:sp>
        <p:nvSpPr>
          <p:cNvPr id="10" name="Slide Number Placeholder 10"/>
          <p:cNvSpPr>
            <a:spLocks noGrp="1"/>
          </p:cNvSpPr>
          <p:nvPr>
            <p:ph type="sldNum" sz="quarter" idx="15"/>
          </p:nvPr>
        </p:nvSpPr>
        <p:spPr/>
        <p:txBody>
          <a:bodyPr/>
          <a:lstStyle>
            <a:lvl1pPr>
              <a:defRPr/>
            </a:lvl1pPr>
          </a:lstStyle>
          <a:p>
            <a:pPr>
              <a:defRPr/>
            </a:pPr>
            <a:fld id="{47172AEC-803B-EE40-A019-3F100C219DD6}" type="slidenum">
              <a:rPr lang="en-US" smtClean="0"/>
              <a:pPr>
                <a:defRPr/>
              </a:pPr>
              <a:t>‹#›</a:t>
            </a:fld>
            <a:endParaRPr lang="en-US"/>
          </a:p>
        </p:txBody>
      </p:sp>
    </p:spTree>
    <p:extLst>
      <p:ext uri="{BB962C8B-B14F-4D97-AF65-F5344CB8AC3E}">
        <p14:creationId xmlns:p14="http://schemas.microsoft.com/office/powerpoint/2010/main" val="28864073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smtClean="0"/>
              <a:t>Click to edit Master title style</a:t>
            </a:r>
            <a:endParaRPr lang="en-US" dirty="0"/>
          </a:p>
        </p:txBody>
      </p:sp>
      <p:sp>
        <p:nvSpPr>
          <p:cNvPr id="3" name="Content Placeholder 2"/>
          <p:cNvSpPr>
            <a:spLocks noGrp="1"/>
          </p:cNvSpPr>
          <p:nvPr>
            <p:ph idx="1"/>
          </p:nvPr>
        </p:nvSpPr>
        <p:spPr>
          <a:xfrm>
            <a:off x="277403" y="963201"/>
            <a:ext cx="8589194" cy="2607490"/>
          </a:xfrm>
        </p:spPr>
        <p:txBody>
          <a:bodyPr/>
          <a:lstStyle>
            <a:lvl1pPr>
              <a:defRPr b="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idx="10"/>
          </p:nvPr>
        </p:nvSpPr>
        <p:spPr>
          <a:xfrm>
            <a:off x="277403" y="3652960"/>
            <a:ext cx="8589194" cy="2622445"/>
          </a:xfrm>
        </p:spPr>
        <p:txBody>
          <a:bodyPr/>
          <a:lstStyle>
            <a:lvl1pPr>
              <a:defRPr b="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8"/>
          <p:cNvSpPr>
            <a:spLocks noGrp="1"/>
          </p:cNvSpPr>
          <p:nvPr>
            <p:ph type="ftr" sz="quarter" idx="13"/>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9" name="Date Placeholder 9"/>
          <p:cNvSpPr>
            <a:spLocks noGrp="1"/>
          </p:cNvSpPr>
          <p:nvPr>
            <p:ph type="dt" sz="half" idx="14"/>
          </p:nvPr>
        </p:nvSpPr>
        <p:spPr/>
        <p:txBody>
          <a:bodyPr/>
          <a:lstStyle>
            <a:lvl1pPr>
              <a:defRPr/>
            </a:lvl1pPr>
          </a:lstStyle>
          <a:p>
            <a:pPr>
              <a:defRPr/>
            </a:pPr>
            <a:fld id="{985C924A-02A8-4849-A131-C4F20B02F191}" type="datetime1">
              <a:rPr lang="en-US" smtClean="0"/>
              <a:pPr>
                <a:defRPr/>
              </a:pPr>
              <a:t>8/9/2016</a:t>
            </a:fld>
            <a:endParaRPr lang="en-US"/>
          </a:p>
        </p:txBody>
      </p:sp>
      <p:sp>
        <p:nvSpPr>
          <p:cNvPr id="10" name="Slide Number Placeholder 10"/>
          <p:cNvSpPr>
            <a:spLocks noGrp="1"/>
          </p:cNvSpPr>
          <p:nvPr>
            <p:ph type="sldNum" sz="quarter" idx="15"/>
          </p:nvPr>
        </p:nvSpPr>
        <p:spPr/>
        <p:txBody>
          <a:bodyPr/>
          <a:lstStyle>
            <a:lvl1pPr>
              <a:defRPr/>
            </a:lvl1pPr>
          </a:lstStyle>
          <a:p>
            <a:pPr>
              <a:defRPr/>
            </a:pPr>
            <a:fld id="{47172AEC-803B-EE40-A019-3F100C219DD6}" type="slidenum">
              <a:rPr lang="en-US" smtClean="0"/>
              <a:pPr>
                <a:defRPr/>
              </a:pPr>
              <a:t>‹#›</a:t>
            </a:fld>
            <a:endParaRPr lang="en-US"/>
          </a:p>
        </p:txBody>
      </p:sp>
    </p:spTree>
    <p:extLst>
      <p:ext uri="{BB962C8B-B14F-4D97-AF65-F5344CB8AC3E}">
        <p14:creationId xmlns:p14="http://schemas.microsoft.com/office/powerpoint/2010/main" val="31187304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47700" y="2590800"/>
            <a:ext cx="7772400" cy="1362075"/>
          </a:xfrm>
        </p:spPr>
        <p:txBody>
          <a:bodyPr anchor="b"/>
          <a:lstStyle>
            <a:lvl1pPr algn="l">
              <a:defRPr sz="4000" b="1" cap="all">
                <a:solidFill>
                  <a:srgbClr val="00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47700" y="4214813"/>
            <a:ext cx="7772400" cy="1500187"/>
          </a:xfrm>
        </p:spPr>
        <p:txBody>
          <a:bodyPr/>
          <a:lstStyle>
            <a:lvl1pPr marL="0" indent="0">
              <a:buNone/>
              <a:defRPr sz="2000">
                <a:solidFill>
                  <a:srgbClr val="00000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8"/>
          <p:cNvSpPr>
            <a:spLocks noGrp="1"/>
          </p:cNvSpPr>
          <p:nvPr>
            <p:ph type="ftr" sz="quarter" idx="10"/>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5" name="Date Placeholder 9"/>
          <p:cNvSpPr>
            <a:spLocks noGrp="1"/>
          </p:cNvSpPr>
          <p:nvPr>
            <p:ph type="dt" sz="half" idx="11"/>
          </p:nvPr>
        </p:nvSpPr>
        <p:spPr/>
        <p:txBody>
          <a:bodyPr/>
          <a:lstStyle>
            <a:lvl1pPr>
              <a:defRPr/>
            </a:lvl1pPr>
          </a:lstStyle>
          <a:p>
            <a:pPr>
              <a:defRPr/>
            </a:pPr>
            <a:fld id="{CD00D457-8C41-0C4A-9B61-66EA2C4EDCE4}" type="datetime1">
              <a:rPr lang="en-US" smtClean="0"/>
              <a:pPr>
                <a:defRPr/>
              </a:pPr>
              <a:t>8/9/2016</a:t>
            </a:fld>
            <a:endParaRPr lang="en-US"/>
          </a:p>
        </p:txBody>
      </p:sp>
      <p:sp>
        <p:nvSpPr>
          <p:cNvPr id="6" name="Slide Number Placeholder 10"/>
          <p:cNvSpPr>
            <a:spLocks noGrp="1"/>
          </p:cNvSpPr>
          <p:nvPr>
            <p:ph type="sldNum" sz="quarter" idx="12"/>
          </p:nvPr>
        </p:nvSpPr>
        <p:spPr/>
        <p:txBody>
          <a:bodyPr/>
          <a:lstStyle>
            <a:lvl1pPr>
              <a:defRPr/>
            </a:lvl1pPr>
          </a:lstStyle>
          <a:p>
            <a:pPr>
              <a:defRPr/>
            </a:pPr>
            <a:fld id="{7C58261B-BD01-FD44-9707-C437C704A49D}" type="slidenum">
              <a:rPr lang="en-US" smtClean="0"/>
              <a:pPr>
                <a:defRPr/>
              </a:pPr>
              <a:t>‹#›</a:t>
            </a:fld>
            <a:endParaRPr lang="en-US"/>
          </a:p>
        </p:txBody>
      </p:sp>
    </p:spTree>
    <p:extLst>
      <p:ext uri="{BB962C8B-B14F-4D97-AF65-F5344CB8AC3E}">
        <p14:creationId xmlns:p14="http://schemas.microsoft.com/office/powerpoint/2010/main" val="815580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ftr" sz="quarter" idx="10"/>
          </p:nvPr>
        </p:nvSpPr>
        <p:spPr>
          <a:ln/>
        </p:spPr>
        <p:txBody>
          <a:bodyPr/>
          <a:lstStyle>
            <a:lvl1pPr>
              <a:defRPr/>
            </a:lvl1pPr>
          </a:lstStyle>
          <a:p>
            <a:pPr>
              <a:defRPr/>
            </a:pPr>
            <a:endParaRPr lang="en-US"/>
          </a:p>
        </p:txBody>
      </p:sp>
      <p:sp>
        <p:nvSpPr>
          <p:cNvPr id="5" name="Rectangle 11"/>
          <p:cNvSpPr>
            <a:spLocks noGrp="1" noChangeArrowheads="1"/>
          </p:cNvSpPr>
          <p:nvPr>
            <p:ph type="sldNum" sz="quarter" idx="11"/>
          </p:nvPr>
        </p:nvSpPr>
        <p:spPr>
          <a:ln/>
        </p:spPr>
        <p:txBody>
          <a:bodyPr/>
          <a:lstStyle>
            <a:lvl1pPr>
              <a:defRPr/>
            </a:lvl1pPr>
          </a:lstStyle>
          <a:p>
            <a:pPr>
              <a:defRPr/>
            </a:pPr>
            <a:fld id="{1C2B5104-9F21-4812-B9CE-8887D8FD11C6}" type="slidenum">
              <a:rPr lang="en-US"/>
              <a:pPr>
                <a:defRPr/>
              </a:pPr>
              <a:t>‹#›</a:t>
            </a:fld>
            <a:endParaRPr lang="en-US"/>
          </a:p>
        </p:txBody>
      </p:sp>
      <p:sp>
        <p:nvSpPr>
          <p:cNvPr id="6" name="Rectangle 12"/>
          <p:cNvSpPr>
            <a:spLocks noGrp="1" noChangeArrowheads="1"/>
          </p:cNvSpPr>
          <p:nvPr>
            <p:ph type="dt" sz="half" idx="12"/>
          </p:nvPr>
        </p:nvSpPr>
        <p:spPr>
          <a:ln/>
        </p:spPr>
        <p:txBody>
          <a:bodyPr/>
          <a:lstStyle>
            <a:lvl1pPr>
              <a:defRPr/>
            </a:lvl1pPr>
          </a:lstStyle>
          <a:p>
            <a:pPr>
              <a:defRPr/>
            </a:pPr>
            <a:fld id="{4CDAEEE8-C37B-461D-BD8D-0C97D27178EC}" type="datetime1">
              <a:rPr lang="en-US"/>
              <a:pPr>
                <a:defRPr/>
              </a:pPr>
              <a:t>8/9/2016</a:t>
            </a:fld>
            <a:endParaRPr lang="en-US"/>
          </a:p>
        </p:txBody>
      </p:sp>
    </p:spTree>
  </p:cSld>
  <p:clrMapOvr>
    <a:masterClrMapping/>
  </p:clrMapOvr>
  <p:transition spd="slow">
    <p:pull dir="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7691" y="1219200"/>
            <a:ext cx="3810000" cy="48768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5700" y="1219200"/>
            <a:ext cx="3810000" cy="48768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8"/>
          <p:cNvSpPr>
            <a:spLocks noGrp="1"/>
          </p:cNvSpPr>
          <p:nvPr>
            <p:ph type="ftr" sz="quarter" idx="10"/>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6" name="Date Placeholder 9"/>
          <p:cNvSpPr>
            <a:spLocks noGrp="1"/>
          </p:cNvSpPr>
          <p:nvPr>
            <p:ph type="dt" sz="half" idx="11"/>
          </p:nvPr>
        </p:nvSpPr>
        <p:spPr/>
        <p:txBody>
          <a:bodyPr/>
          <a:lstStyle>
            <a:lvl1pPr>
              <a:defRPr/>
            </a:lvl1pPr>
          </a:lstStyle>
          <a:p>
            <a:pPr>
              <a:defRPr/>
            </a:pPr>
            <a:fld id="{C894EA07-3EB6-7640-BEBE-59930A55CF64}" type="datetime1">
              <a:rPr lang="en-US" smtClean="0"/>
              <a:pPr>
                <a:defRPr/>
              </a:pPr>
              <a:t>8/9/2016</a:t>
            </a:fld>
            <a:endParaRPr lang="en-US"/>
          </a:p>
        </p:txBody>
      </p:sp>
      <p:sp>
        <p:nvSpPr>
          <p:cNvPr id="7" name="Slide Number Placeholder 10"/>
          <p:cNvSpPr>
            <a:spLocks noGrp="1"/>
          </p:cNvSpPr>
          <p:nvPr>
            <p:ph type="sldNum" sz="quarter" idx="12"/>
          </p:nvPr>
        </p:nvSpPr>
        <p:spPr/>
        <p:txBody>
          <a:bodyPr/>
          <a:lstStyle>
            <a:lvl1pPr>
              <a:defRPr/>
            </a:lvl1pPr>
          </a:lstStyle>
          <a:p>
            <a:pPr>
              <a:defRPr/>
            </a:pPr>
            <a:fld id="{42D3854D-38FD-AF48-B309-F8C137943D3A}" type="slidenum">
              <a:rPr lang="en-US" smtClean="0"/>
              <a:pPr>
                <a:defRPr/>
              </a:pPr>
              <a:t>‹#›</a:t>
            </a:fld>
            <a:endParaRPr lang="en-US"/>
          </a:p>
        </p:txBody>
      </p:sp>
    </p:spTree>
    <p:extLst>
      <p:ext uri="{BB962C8B-B14F-4D97-AF65-F5344CB8AC3E}">
        <p14:creationId xmlns:p14="http://schemas.microsoft.com/office/powerpoint/2010/main" val="28336923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017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41474"/>
            <a:ext cx="4040188" cy="4530725"/>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0017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41474"/>
            <a:ext cx="4041775" cy="4530725"/>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8"/>
          <p:cNvSpPr>
            <a:spLocks noGrp="1"/>
          </p:cNvSpPr>
          <p:nvPr>
            <p:ph type="ftr" sz="quarter" idx="10"/>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8" name="Date Placeholder 9"/>
          <p:cNvSpPr>
            <a:spLocks noGrp="1"/>
          </p:cNvSpPr>
          <p:nvPr>
            <p:ph type="dt" sz="half" idx="11"/>
          </p:nvPr>
        </p:nvSpPr>
        <p:spPr/>
        <p:txBody>
          <a:bodyPr/>
          <a:lstStyle>
            <a:lvl1pPr>
              <a:defRPr/>
            </a:lvl1pPr>
          </a:lstStyle>
          <a:p>
            <a:pPr>
              <a:defRPr/>
            </a:pPr>
            <a:fld id="{258EC7A2-951B-FD44-BEA1-A8131F249F75}" type="datetime1">
              <a:rPr lang="en-US" smtClean="0"/>
              <a:pPr>
                <a:defRPr/>
              </a:pPr>
              <a:t>8/9/2016</a:t>
            </a:fld>
            <a:endParaRPr lang="en-US"/>
          </a:p>
        </p:txBody>
      </p:sp>
      <p:sp>
        <p:nvSpPr>
          <p:cNvPr id="9" name="Slide Number Placeholder 10"/>
          <p:cNvSpPr>
            <a:spLocks noGrp="1"/>
          </p:cNvSpPr>
          <p:nvPr>
            <p:ph type="sldNum" sz="quarter" idx="12"/>
          </p:nvPr>
        </p:nvSpPr>
        <p:spPr/>
        <p:txBody>
          <a:bodyPr/>
          <a:lstStyle>
            <a:lvl1pPr>
              <a:defRPr/>
            </a:lvl1pPr>
          </a:lstStyle>
          <a:p>
            <a:pPr>
              <a:defRPr/>
            </a:pPr>
            <a:fld id="{B11D5FB9-BF9B-6841-8146-D15C042A8A01}" type="slidenum">
              <a:rPr lang="en-US" smtClean="0"/>
              <a:pPr>
                <a:defRPr/>
              </a:pPr>
              <a:t>‹#›</a:t>
            </a:fld>
            <a:endParaRPr lang="en-US"/>
          </a:p>
        </p:txBody>
      </p:sp>
      <p:sp>
        <p:nvSpPr>
          <p:cNvPr id="11" name="Title 1"/>
          <p:cNvSpPr>
            <a:spLocks noGrp="1"/>
          </p:cNvSpPr>
          <p:nvPr>
            <p:ph type="title"/>
          </p:nvPr>
        </p:nvSpPr>
        <p:spPr>
          <a:xfrm>
            <a:off x="865188" y="109538"/>
            <a:ext cx="7413625" cy="609600"/>
          </a:xfrm>
        </p:spPr>
        <p:txBody>
          <a:bodyPr/>
          <a:lstStyle/>
          <a:p>
            <a:r>
              <a:rPr lang="en-US" smtClean="0"/>
              <a:t>Click to edit Master title style</a:t>
            </a:r>
            <a:endParaRPr lang="en-US"/>
          </a:p>
        </p:txBody>
      </p:sp>
    </p:spTree>
    <p:extLst>
      <p:ext uri="{BB962C8B-B14F-4D97-AF65-F5344CB8AC3E}">
        <p14:creationId xmlns:p14="http://schemas.microsoft.com/office/powerpoint/2010/main" val="8131622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8"/>
          <p:cNvSpPr>
            <a:spLocks noGrp="1"/>
          </p:cNvSpPr>
          <p:nvPr>
            <p:ph type="ftr" sz="quarter" idx="10"/>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4" name="Date Placeholder 9"/>
          <p:cNvSpPr>
            <a:spLocks noGrp="1"/>
          </p:cNvSpPr>
          <p:nvPr>
            <p:ph type="dt" sz="half" idx="11"/>
          </p:nvPr>
        </p:nvSpPr>
        <p:spPr/>
        <p:txBody>
          <a:bodyPr/>
          <a:lstStyle>
            <a:lvl1pPr>
              <a:defRPr/>
            </a:lvl1pPr>
          </a:lstStyle>
          <a:p>
            <a:pPr>
              <a:defRPr/>
            </a:pPr>
            <a:fld id="{A2060859-44F0-584F-BB3C-F85D34B8023B}" type="datetime1">
              <a:rPr lang="en-US" smtClean="0"/>
              <a:pPr>
                <a:defRPr/>
              </a:pPr>
              <a:t>8/9/2016</a:t>
            </a:fld>
            <a:endParaRPr lang="en-US"/>
          </a:p>
        </p:txBody>
      </p:sp>
      <p:sp>
        <p:nvSpPr>
          <p:cNvPr id="5" name="Slide Number Placeholder 10"/>
          <p:cNvSpPr>
            <a:spLocks noGrp="1"/>
          </p:cNvSpPr>
          <p:nvPr>
            <p:ph type="sldNum" sz="quarter" idx="12"/>
          </p:nvPr>
        </p:nvSpPr>
        <p:spPr/>
        <p:txBody>
          <a:bodyPr/>
          <a:lstStyle>
            <a:lvl1pPr>
              <a:defRPr/>
            </a:lvl1pPr>
          </a:lstStyle>
          <a:p>
            <a:pPr>
              <a:defRPr/>
            </a:pPr>
            <a:fld id="{DFC9EB3A-364E-6646-B2FB-73368096A51D}" type="slidenum">
              <a:rPr lang="en-US" smtClean="0"/>
              <a:pPr>
                <a:defRPr/>
              </a:pPr>
              <a:t>‹#›</a:t>
            </a:fld>
            <a:endParaRPr lang="en-US"/>
          </a:p>
        </p:txBody>
      </p:sp>
    </p:spTree>
    <p:extLst>
      <p:ext uri="{BB962C8B-B14F-4D97-AF65-F5344CB8AC3E}">
        <p14:creationId xmlns:p14="http://schemas.microsoft.com/office/powerpoint/2010/main" val="10619781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8"/>
          <p:cNvSpPr>
            <a:spLocks noGrp="1"/>
          </p:cNvSpPr>
          <p:nvPr>
            <p:ph type="ftr" sz="quarter" idx="10"/>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3" name="Date Placeholder 9"/>
          <p:cNvSpPr>
            <a:spLocks noGrp="1"/>
          </p:cNvSpPr>
          <p:nvPr>
            <p:ph type="dt" sz="half" idx="11"/>
          </p:nvPr>
        </p:nvSpPr>
        <p:spPr/>
        <p:txBody>
          <a:bodyPr/>
          <a:lstStyle>
            <a:lvl1pPr>
              <a:defRPr/>
            </a:lvl1pPr>
          </a:lstStyle>
          <a:p>
            <a:pPr>
              <a:defRPr/>
            </a:pPr>
            <a:fld id="{CB330DB1-58E4-1D4F-98F6-D4CA8A8B71E2}" type="datetime1">
              <a:rPr lang="en-US" smtClean="0"/>
              <a:pPr>
                <a:defRPr/>
              </a:pPr>
              <a:t>8/9/2016</a:t>
            </a:fld>
            <a:endParaRPr lang="en-US"/>
          </a:p>
        </p:txBody>
      </p:sp>
      <p:sp>
        <p:nvSpPr>
          <p:cNvPr id="4" name="Slide Number Placeholder 10"/>
          <p:cNvSpPr>
            <a:spLocks noGrp="1"/>
          </p:cNvSpPr>
          <p:nvPr>
            <p:ph type="sldNum" sz="quarter" idx="12"/>
          </p:nvPr>
        </p:nvSpPr>
        <p:spPr/>
        <p:txBody>
          <a:bodyPr/>
          <a:lstStyle>
            <a:lvl1pPr>
              <a:defRPr/>
            </a:lvl1pPr>
          </a:lstStyle>
          <a:p>
            <a:pPr>
              <a:defRPr/>
            </a:pPr>
            <a:fld id="{0D4851A6-BC9A-3E45-9B6A-9A0E6C0781F9}" type="slidenum">
              <a:rPr lang="en-US" smtClean="0"/>
              <a:pPr>
                <a:defRPr/>
              </a:pPr>
              <a:t>‹#›</a:t>
            </a:fld>
            <a:endParaRPr lang="en-US"/>
          </a:p>
        </p:txBody>
      </p:sp>
    </p:spTree>
    <p:extLst>
      <p:ext uri="{BB962C8B-B14F-4D97-AF65-F5344CB8AC3E}">
        <p14:creationId xmlns:p14="http://schemas.microsoft.com/office/powerpoint/2010/main" val="19717116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000000"/>
                </a:solidFill>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8"/>
          <p:cNvSpPr>
            <a:spLocks noGrp="1"/>
          </p:cNvSpPr>
          <p:nvPr>
            <p:ph type="ftr" sz="quarter" idx="10"/>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6" name="Date Placeholder 9"/>
          <p:cNvSpPr>
            <a:spLocks noGrp="1"/>
          </p:cNvSpPr>
          <p:nvPr>
            <p:ph type="dt" sz="half" idx="11"/>
          </p:nvPr>
        </p:nvSpPr>
        <p:spPr/>
        <p:txBody>
          <a:bodyPr/>
          <a:lstStyle>
            <a:lvl1pPr>
              <a:defRPr/>
            </a:lvl1pPr>
          </a:lstStyle>
          <a:p>
            <a:pPr>
              <a:defRPr/>
            </a:pPr>
            <a:fld id="{80F6E6BB-D308-F54D-BE1E-BF82666255FF}" type="datetime1">
              <a:rPr lang="en-US" smtClean="0"/>
              <a:pPr>
                <a:defRPr/>
              </a:pPr>
              <a:t>8/9/2016</a:t>
            </a:fld>
            <a:endParaRPr lang="en-US"/>
          </a:p>
        </p:txBody>
      </p:sp>
      <p:sp>
        <p:nvSpPr>
          <p:cNvPr id="7" name="Slide Number Placeholder 10"/>
          <p:cNvSpPr>
            <a:spLocks noGrp="1"/>
          </p:cNvSpPr>
          <p:nvPr>
            <p:ph type="sldNum" sz="quarter" idx="12"/>
          </p:nvPr>
        </p:nvSpPr>
        <p:spPr/>
        <p:txBody>
          <a:bodyPr/>
          <a:lstStyle>
            <a:lvl1pPr>
              <a:defRPr/>
            </a:lvl1pPr>
          </a:lstStyle>
          <a:p>
            <a:pPr>
              <a:defRPr/>
            </a:pPr>
            <a:fld id="{9F9F6E4A-2E60-F84A-8E6A-21B15D1D132C}" type="slidenum">
              <a:rPr lang="en-US" smtClean="0"/>
              <a:pPr>
                <a:defRPr/>
              </a:pPr>
              <a:t>‹#›</a:t>
            </a:fld>
            <a:endParaRPr lang="en-US"/>
          </a:p>
        </p:txBody>
      </p:sp>
    </p:spTree>
    <p:extLst>
      <p:ext uri="{BB962C8B-B14F-4D97-AF65-F5344CB8AC3E}">
        <p14:creationId xmlns:p14="http://schemas.microsoft.com/office/powerpoint/2010/main" val="12464879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8"/>
          <p:cNvSpPr>
            <a:spLocks noGrp="1"/>
          </p:cNvSpPr>
          <p:nvPr>
            <p:ph type="ftr" sz="quarter" idx="10"/>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6" name="Date Placeholder 9"/>
          <p:cNvSpPr>
            <a:spLocks noGrp="1"/>
          </p:cNvSpPr>
          <p:nvPr>
            <p:ph type="dt" sz="half" idx="11"/>
          </p:nvPr>
        </p:nvSpPr>
        <p:spPr/>
        <p:txBody>
          <a:bodyPr/>
          <a:lstStyle>
            <a:lvl1pPr>
              <a:defRPr/>
            </a:lvl1pPr>
          </a:lstStyle>
          <a:p>
            <a:pPr>
              <a:defRPr/>
            </a:pPr>
            <a:fld id="{4501007D-8E57-0C48-A33F-D41F1D39824B}" type="datetime1">
              <a:rPr lang="en-US" smtClean="0"/>
              <a:pPr>
                <a:defRPr/>
              </a:pPr>
              <a:t>8/9/2016</a:t>
            </a:fld>
            <a:endParaRPr lang="en-US"/>
          </a:p>
        </p:txBody>
      </p:sp>
      <p:sp>
        <p:nvSpPr>
          <p:cNvPr id="7" name="Slide Number Placeholder 10"/>
          <p:cNvSpPr>
            <a:spLocks noGrp="1"/>
          </p:cNvSpPr>
          <p:nvPr>
            <p:ph type="sldNum" sz="quarter" idx="12"/>
          </p:nvPr>
        </p:nvSpPr>
        <p:spPr/>
        <p:txBody>
          <a:bodyPr/>
          <a:lstStyle>
            <a:lvl1pPr>
              <a:defRPr/>
            </a:lvl1pPr>
          </a:lstStyle>
          <a:p>
            <a:pPr>
              <a:defRPr/>
            </a:pPr>
            <a:fld id="{4F49AAB0-6C00-9E4A-8C23-89190C27D76E}" type="slidenum">
              <a:rPr lang="en-US" smtClean="0"/>
              <a:pPr>
                <a:defRPr/>
              </a:pPr>
              <a:t>‹#›</a:t>
            </a:fld>
            <a:endParaRPr lang="en-US"/>
          </a:p>
        </p:txBody>
      </p:sp>
    </p:spTree>
    <p:extLst>
      <p:ext uri="{BB962C8B-B14F-4D97-AF65-F5344CB8AC3E}">
        <p14:creationId xmlns:p14="http://schemas.microsoft.com/office/powerpoint/2010/main" val="24324494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8"/>
          <p:cNvSpPr>
            <a:spLocks noGrp="1"/>
          </p:cNvSpPr>
          <p:nvPr>
            <p:ph type="ftr" sz="quarter" idx="10"/>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5" name="Date Placeholder 9"/>
          <p:cNvSpPr>
            <a:spLocks noGrp="1"/>
          </p:cNvSpPr>
          <p:nvPr>
            <p:ph type="dt" sz="half" idx="11"/>
          </p:nvPr>
        </p:nvSpPr>
        <p:spPr/>
        <p:txBody>
          <a:bodyPr/>
          <a:lstStyle>
            <a:lvl1pPr>
              <a:defRPr/>
            </a:lvl1pPr>
          </a:lstStyle>
          <a:p>
            <a:pPr>
              <a:defRPr/>
            </a:pPr>
            <a:fld id="{F12A698E-A3EC-7440-BBCE-6B3E3863EBDF}" type="datetime1">
              <a:rPr lang="en-US" smtClean="0"/>
              <a:pPr>
                <a:defRPr/>
              </a:pPr>
              <a:t>8/9/2016</a:t>
            </a:fld>
            <a:endParaRPr lang="en-US"/>
          </a:p>
        </p:txBody>
      </p:sp>
      <p:sp>
        <p:nvSpPr>
          <p:cNvPr id="6" name="Slide Number Placeholder 10"/>
          <p:cNvSpPr>
            <a:spLocks noGrp="1"/>
          </p:cNvSpPr>
          <p:nvPr>
            <p:ph type="sldNum" sz="quarter" idx="12"/>
          </p:nvPr>
        </p:nvSpPr>
        <p:spPr/>
        <p:txBody>
          <a:bodyPr/>
          <a:lstStyle>
            <a:lvl1pPr>
              <a:defRPr/>
            </a:lvl1pPr>
          </a:lstStyle>
          <a:p>
            <a:pPr>
              <a:defRPr/>
            </a:pPr>
            <a:fld id="{A6193696-3243-D648-8AB3-6609B7CBD187}" type="slidenum">
              <a:rPr lang="en-US" smtClean="0"/>
              <a:pPr>
                <a:defRPr/>
              </a:pPr>
              <a:t>‹#›</a:t>
            </a:fld>
            <a:endParaRPr lang="en-US"/>
          </a:p>
        </p:txBody>
      </p:sp>
    </p:spTree>
    <p:extLst>
      <p:ext uri="{BB962C8B-B14F-4D97-AF65-F5344CB8AC3E}">
        <p14:creationId xmlns:p14="http://schemas.microsoft.com/office/powerpoint/2010/main" val="2607394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9538" y="939800"/>
            <a:ext cx="1998662" cy="5156200"/>
          </a:xfrm>
        </p:spPr>
        <p:txBody>
          <a:bodyPr vert="eaVert"/>
          <a:lstStyle>
            <a:lvl1pPr>
              <a:defRPr>
                <a:solidFill>
                  <a:schemeClr val="tx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8788" y="939800"/>
            <a:ext cx="5848350" cy="5156200"/>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8"/>
          <p:cNvSpPr>
            <a:spLocks noGrp="1"/>
          </p:cNvSpPr>
          <p:nvPr>
            <p:ph type="ftr" sz="quarter" idx="10"/>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5" name="Date Placeholder 9"/>
          <p:cNvSpPr>
            <a:spLocks noGrp="1"/>
          </p:cNvSpPr>
          <p:nvPr>
            <p:ph type="dt" sz="half" idx="11"/>
          </p:nvPr>
        </p:nvSpPr>
        <p:spPr/>
        <p:txBody>
          <a:bodyPr/>
          <a:lstStyle>
            <a:lvl1pPr>
              <a:defRPr/>
            </a:lvl1pPr>
          </a:lstStyle>
          <a:p>
            <a:pPr>
              <a:defRPr/>
            </a:pPr>
            <a:fld id="{254D777B-58EE-A341-A1DF-123967766B8D}" type="datetime1">
              <a:rPr lang="en-US" smtClean="0"/>
              <a:pPr>
                <a:defRPr/>
              </a:pPr>
              <a:t>8/9/2016</a:t>
            </a:fld>
            <a:endParaRPr lang="en-US"/>
          </a:p>
        </p:txBody>
      </p:sp>
      <p:sp>
        <p:nvSpPr>
          <p:cNvPr id="6" name="Slide Number Placeholder 10"/>
          <p:cNvSpPr>
            <a:spLocks noGrp="1"/>
          </p:cNvSpPr>
          <p:nvPr>
            <p:ph type="sldNum" sz="quarter" idx="12"/>
          </p:nvPr>
        </p:nvSpPr>
        <p:spPr/>
        <p:txBody>
          <a:bodyPr/>
          <a:lstStyle>
            <a:lvl1pPr>
              <a:defRPr/>
            </a:lvl1pPr>
          </a:lstStyle>
          <a:p>
            <a:pPr>
              <a:defRPr/>
            </a:pPr>
            <a:fld id="{1BBB9BE2-2EAC-4242-B2EF-7BDB0C494744}" type="slidenum">
              <a:rPr lang="en-US" smtClean="0"/>
              <a:pPr>
                <a:defRPr/>
              </a:pPr>
              <a:t>‹#›</a:t>
            </a:fld>
            <a:endParaRPr lang="en-US"/>
          </a:p>
        </p:txBody>
      </p:sp>
    </p:spTree>
    <p:extLst>
      <p:ext uri="{BB962C8B-B14F-4D97-AF65-F5344CB8AC3E}">
        <p14:creationId xmlns:p14="http://schemas.microsoft.com/office/powerpoint/2010/main" val="34871204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Content, and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219200"/>
            <a:ext cx="3810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19200"/>
            <a:ext cx="38100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33800"/>
            <a:ext cx="38100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8"/>
          <p:cNvSpPr>
            <a:spLocks noGrp="1"/>
          </p:cNvSpPr>
          <p:nvPr>
            <p:ph type="ftr" sz="quarter" idx="10"/>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7" name="Date Placeholder 9"/>
          <p:cNvSpPr>
            <a:spLocks noGrp="1"/>
          </p:cNvSpPr>
          <p:nvPr>
            <p:ph type="dt" sz="half" idx="11"/>
          </p:nvPr>
        </p:nvSpPr>
        <p:spPr/>
        <p:txBody>
          <a:bodyPr/>
          <a:lstStyle>
            <a:lvl1pPr>
              <a:defRPr/>
            </a:lvl1pPr>
          </a:lstStyle>
          <a:p>
            <a:pPr>
              <a:defRPr/>
            </a:pPr>
            <a:fld id="{4AAB25FB-A047-4D4C-B338-40D06681ED64}" type="datetime1">
              <a:rPr lang="en-US" smtClean="0"/>
              <a:pPr>
                <a:defRPr/>
              </a:pPr>
              <a:t>8/9/2016</a:t>
            </a:fld>
            <a:endParaRPr lang="en-US"/>
          </a:p>
        </p:txBody>
      </p:sp>
      <p:sp>
        <p:nvSpPr>
          <p:cNvPr id="8" name="Slide Number Placeholder 10"/>
          <p:cNvSpPr>
            <a:spLocks noGrp="1"/>
          </p:cNvSpPr>
          <p:nvPr>
            <p:ph type="sldNum" sz="quarter" idx="12"/>
          </p:nvPr>
        </p:nvSpPr>
        <p:spPr/>
        <p:txBody>
          <a:bodyPr/>
          <a:lstStyle>
            <a:lvl1pPr>
              <a:defRPr/>
            </a:lvl1pPr>
          </a:lstStyle>
          <a:p>
            <a:pPr>
              <a:defRPr/>
            </a:pPr>
            <a:fld id="{47172AEC-803B-EE40-A019-3F100C219DD6}" type="slidenum">
              <a:rPr lang="en-US" smtClean="0"/>
              <a:pPr>
                <a:defRPr/>
              </a:pPr>
              <a:t>‹#›</a:t>
            </a:fld>
            <a:endParaRPr lang="en-US"/>
          </a:p>
        </p:txBody>
      </p:sp>
      <p:sp>
        <p:nvSpPr>
          <p:cNvPr id="10" name="Title 1"/>
          <p:cNvSpPr>
            <a:spLocks noGrp="1"/>
          </p:cNvSpPr>
          <p:nvPr>
            <p:ph type="title"/>
          </p:nvPr>
        </p:nvSpPr>
        <p:spPr>
          <a:xfrm>
            <a:off x="865188" y="109538"/>
            <a:ext cx="7413625" cy="609600"/>
          </a:xfrm>
        </p:spPr>
        <p:txBody>
          <a:bodyPr/>
          <a:lstStyle/>
          <a:p>
            <a:r>
              <a:rPr lang="en-US" smtClean="0"/>
              <a:t>Click to edit Master title style</a:t>
            </a:r>
            <a:endParaRPr lang="en-US"/>
          </a:p>
        </p:txBody>
      </p:sp>
    </p:spTree>
    <p:extLst>
      <p:ext uri="{BB962C8B-B14F-4D97-AF65-F5344CB8AC3E}">
        <p14:creationId xmlns:p14="http://schemas.microsoft.com/office/powerpoint/2010/main" val="16430193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685800" y="1219200"/>
            <a:ext cx="7772400" cy="4876800"/>
          </a:xfrm>
        </p:spPr>
        <p:txBody>
          <a:bodyPr/>
          <a:lstStyle/>
          <a:p>
            <a:pPr lvl="0"/>
            <a:r>
              <a:rPr lang="en-US" noProof="0" smtClean="0"/>
              <a:t>Click icon to add table</a:t>
            </a:r>
            <a:endParaRPr lang="en-US" noProof="0"/>
          </a:p>
        </p:txBody>
      </p:sp>
      <p:sp>
        <p:nvSpPr>
          <p:cNvPr id="4" name="Footer Placeholder 8"/>
          <p:cNvSpPr>
            <a:spLocks noGrp="1"/>
          </p:cNvSpPr>
          <p:nvPr>
            <p:ph type="ftr" sz="quarter" idx="10"/>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5" name="Date Placeholder 9"/>
          <p:cNvSpPr>
            <a:spLocks noGrp="1"/>
          </p:cNvSpPr>
          <p:nvPr>
            <p:ph type="dt" sz="half" idx="11"/>
          </p:nvPr>
        </p:nvSpPr>
        <p:spPr/>
        <p:txBody>
          <a:bodyPr/>
          <a:lstStyle>
            <a:lvl1pPr>
              <a:defRPr/>
            </a:lvl1pPr>
          </a:lstStyle>
          <a:p>
            <a:pPr>
              <a:defRPr/>
            </a:pPr>
            <a:fld id="{0E7C1CB7-7DAA-FD40-A175-948166D77B95}" type="datetime1">
              <a:rPr lang="en-US" smtClean="0"/>
              <a:pPr>
                <a:defRPr/>
              </a:pPr>
              <a:t>8/9/2016</a:t>
            </a:fld>
            <a:endParaRPr lang="en-US"/>
          </a:p>
        </p:txBody>
      </p:sp>
      <p:sp>
        <p:nvSpPr>
          <p:cNvPr id="6" name="Slide Number Placeholder 10"/>
          <p:cNvSpPr>
            <a:spLocks noGrp="1"/>
          </p:cNvSpPr>
          <p:nvPr>
            <p:ph type="sldNum" sz="quarter" idx="12"/>
          </p:nvPr>
        </p:nvSpPr>
        <p:spPr/>
        <p:txBody>
          <a:bodyPr/>
          <a:lstStyle>
            <a:lvl1pPr>
              <a:defRPr/>
            </a:lvl1pPr>
          </a:lstStyle>
          <a:p>
            <a:pPr>
              <a:defRPr/>
            </a:pPr>
            <a:fld id="{47172AEC-803B-EE40-A019-3F100C219DD6}" type="slidenum">
              <a:rPr lang="en-US" smtClean="0"/>
              <a:pPr>
                <a:defRPr/>
              </a:pPr>
              <a:t>‹#›</a:t>
            </a:fld>
            <a:endParaRPr lang="en-US"/>
          </a:p>
        </p:txBody>
      </p:sp>
      <p:sp>
        <p:nvSpPr>
          <p:cNvPr id="8" name="Title 1"/>
          <p:cNvSpPr>
            <a:spLocks noGrp="1"/>
          </p:cNvSpPr>
          <p:nvPr>
            <p:ph type="title"/>
          </p:nvPr>
        </p:nvSpPr>
        <p:spPr>
          <a:xfrm>
            <a:off x="865188" y="109538"/>
            <a:ext cx="7413625" cy="609600"/>
          </a:xfrm>
        </p:spPr>
        <p:txBody>
          <a:bodyPr/>
          <a:lstStyle/>
          <a:p>
            <a:r>
              <a:rPr lang="en-US" smtClean="0"/>
              <a:t>Click to edit Master title style</a:t>
            </a:r>
            <a:endParaRPr lang="en-US"/>
          </a:p>
        </p:txBody>
      </p:sp>
    </p:spTree>
    <p:extLst>
      <p:ext uri="{BB962C8B-B14F-4D97-AF65-F5344CB8AC3E}">
        <p14:creationId xmlns:p14="http://schemas.microsoft.com/office/powerpoint/2010/main" val="730657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192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ftr" sz="quarter" idx="10"/>
          </p:nvPr>
        </p:nvSpPr>
        <p:spPr>
          <a:ln/>
        </p:spPr>
        <p:txBody>
          <a:bodyPr/>
          <a:lstStyle>
            <a:lvl1pPr>
              <a:defRPr/>
            </a:lvl1pPr>
          </a:lstStyle>
          <a:p>
            <a:pPr>
              <a:defRPr/>
            </a:pPr>
            <a:endParaRPr lang="en-US"/>
          </a:p>
        </p:txBody>
      </p:sp>
      <p:sp>
        <p:nvSpPr>
          <p:cNvPr id="6" name="Rectangle 11"/>
          <p:cNvSpPr>
            <a:spLocks noGrp="1" noChangeArrowheads="1"/>
          </p:cNvSpPr>
          <p:nvPr>
            <p:ph type="sldNum" sz="quarter" idx="11"/>
          </p:nvPr>
        </p:nvSpPr>
        <p:spPr>
          <a:ln/>
        </p:spPr>
        <p:txBody>
          <a:bodyPr/>
          <a:lstStyle>
            <a:lvl1pPr>
              <a:defRPr/>
            </a:lvl1pPr>
          </a:lstStyle>
          <a:p>
            <a:pPr>
              <a:defRPr/>
            </a:pPr>
            <a:fld id="{60BD8973-1516-4F05-87B2-9E2FA75EE5BB}" type="slidenum">
              <a:rPr lang="en-US"/>
              <a:pPr>
                <a:defRPr/>
              </a:pPr>
              <a:t>‹#›</a:t>
            </a:fld>
            <a:endParaRPr lang="en-US"/>
          </a:p>
        </p:txBody>
      </p:sp>
      <p:sp>
        <p:nvSpPr>
          <p:cNvPr id="7" name="Rectangle 12"/>
          <p:cNvSpPr>
            <a:spLocks noGrp="1" noChangeArrowheads="1"/>
          </p:cNvSpPr>
          <p:nvPr>
            <p:ph type="dt" sz="half" idx="12"/>
          </p:nvPr>
        </p:nvSpPr>
        <p:spPr>
          <a:ln/>
        </p:spPr>
        <p:txBody>
          <a:bodyPr/>
          <a:lstStyle>
            <a:lvl1pPr>
              <a:defRPr/>
            </a:lvl1pPr>
          </a:lstStyle>
          <a:p>
            <a:pPr>
              <a:defRPr/>
            </a:pPr>
            <a:fld id="{F1445BD1-46B7-4D91-A70D-4B0A8CD1B23E}" type="datetime1">
              <a:rPr lang="en-US"/>
              <a:pPr>
                <a:defRPr/>
              </a:pPr>
              <a:t>8/9/2016</a:t>
            </a:fld>
            <a:endParaRPr lang="en-US"/>
          </a:p>
        </p:txBody>
      </p:sp>
    </p:spTree>
  </p:cSld>
  <p:clrMapOvr>
    <a:masterClrMapping/>
  </p:clrMapOvr>
  <p:transition spd="slow">
    <p:pull dir="rd"/>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5582872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4AF8368-CBF5-400F-BC61-D85961B10160}" type="slidenum">
              <a:rPr lang="en-US"/>
              <a:pPr/>
              <a:t>‹#›</a:t>
            </a:fld>
            <a:endParaRPr lang="en-US"/>
          </a:p>
        </p:txBody>
      </p:sp>
      <p:sp>
        <p:nvSpPr>
          <p:cNvPr id="5" name="Title 1"/>
          <p:cNvSpPr>
            <a:spLocks noGrp="1"/>
          </p:cNvSpPr>
          <p:nvPr>
            <p:ph type="title"/>
          </p:nvPr>
        </p:nvSpPr>
        <p:spPr>
          <a:xfrm>
            <a:off x="171043" y="155316"/>
            <a:ext cx="8789025" cy="432790"/>
          </a:xfrm>
        </p:spPr>
        <p:txBody>
          <a:bodyPr>
            <a:noAutofit/>
          </a:bodyPr>
          <a:lstStyle/>
          <a:p>
            <a:r>
              <a:rPr lang="en-US" smtClean="0"/>
              <a:t>Click to edit Master title style</a:t>
            </a:r>
            <a:endParaRPr lang="en-US"/>
          </a:p>
        </p:txBody>
      </p:sp>
      <p:sp>
        <p:nvSpPr>
          <p:cNvPr id="7" name="Text Placeholder 6"/>
          <p:cNvSpPr>
            <a:spLocks noGrp="1"/>
          </p:cNvSpPr>
          <p:nvPr>
            <p:ph type="body" sz="quarter" idx="13"/>
          </p:nvPr>
        </p:nvSpPr>
        <p:spPr>
          <a:xfrm>
            <a:off x="311150" y="950913"/>
            <a:ext cx="8475663" cy="4760912"/>
          </a:xfrm>
        </p:spPr>
        <p:txBody>
          <a:bodyPr/>
          <a:lstStyle>
            <a:lvl1pPr marL="0" indent="0">
              <a:spcBef>
                <a:spcPts val="0"/>
              </a:spcBef>
              <a:buFontTx/>
              <a:buNone/>
              <a:defRPr sz="1600" b="0"/>
            </a:lvl1pPr>
            <a:lvl2pPr marL="0" indent="0">
              <a:spcBef>
                <a:spcPts val="0"/>
              </a:spcBef>
              <a:buFontTx/>
              <a:buNone/>
              <a:defRPr sz="1600" b="0"/>
            </a:lvl2pPr>
            <a:lvl3pPr marL="0" indent="0">
              <a:spcBef>
                <a:spcPts val="0"/>
              </a:spcBef>
              <a:buFontTx/>
              <a:buNone/>
              <a:defRPr sz="1600" b="0"/>
            </a:lvl3pPr>
            <a:lvl4pPr marL="0" indent="0">
              <a:spcBef>
                <a:spcPts val="0"/>
              </a:spcBef>
              <a:buFontTx/>
              <a:buNone/>
              <a:defRPr sz="1600" b="0"/>
            </a:lvl4pPr>
            <a:lvl5pPr marL="0" indent="0">
              <a:spcBef>
                <a:spcPts val="0"/>
              </a:spcBef>
              <a:buFontTx/>
              <a:buNone/>
              <a:defRPr sz="1600"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195883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172" y="164075"/>
            <a:ext cx="8767598" cy="432790"/>
          </a:xfrm>
        </p:spPr>
        <p:txBody>
          <a:bodyPr>
            <a:noAutofit/>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pPr>
              <a:defRPr/>
            </a:pPr>
            <a:fld id="{50877A34-2015-46CB-B650-CD5C8DCA3FF8}" type="slidenum">
              <a:rPr lang="en-US"/>
              <a:pPr>
                <a:defRPr/>
              </a:pPr>
              <a:t>‹#›</a:t>
            </a:fld>
            <a:endParaRPr lang="en-US" sz="1000">
              <a:latin typeface="Times New Roman" pitchFamily="18" charset="0"/>
            </a:endParaRPr>
          </a:p>
        </p:txBody>
      </p:sp>
      <p:sp>
        <p:nvSpPr>
          <p:cNvPr id="8" name="Text Placeholder 7"/>
          <p:cNvSpPr>
            <a:spLocks noGrp="1"/>
          </p:cNvSpPr>
          <p:nvPr>
            <p:ph type="body" sz="quarter" idx="13" hasCustomPrompt="1"/>
          </p:nvPr>
        </p:nvSpPr>
        <p:spPr>
          <a:xfrm>
            <a:off x="6394295" y="289967"/>
            <a:ext cx="2519363" cy="235237"/>
          </a:xfrm>
          <a:ln>
            <a:noFill/>
          </a:ln>
        </p:spPr>
        <p:txBody>
          <a:bodyPr/>
          <a:lstStyle>
            <a:lvl1pPr algn="r">
              <a:buFontTx/>
              <a:buNone/>
              <a:defRPr sz="1200" b="0" i="0"/>
            </a:lvl1pPr>
            <a:lvl2pPr algn="r">
              <a:buFontTx/>
              <a:buNone/>
              <a:defRPr sz="1200" b="0" i="0"/>
            </a:lvl2pPr>
            <a:lvl3pPr algn="r">
              <a:buFontTx/>
              <a:buNone/>
              <a:defRPr sz="1200" b="0" i="0"/>
            </a:lvl3pPr>
            <a:lvl4pPr algn="r">
              <a:buFontTx/>
              <a:buNone/>
              <a:defRPr sz="1200" b="0" i="0"/>
            </a:lvl4pPr>
            <a:lvl5pPr algn="r">
              <a:buFontTx/>
              <a:buNone/>
              <a:defRPr sz="1200" b="0" i="0"/>
            </a:lvl5pPr>
          </a:lstStyle>
          <a:p>
            <a:pPr lvl="0"/>
            <a:r>
              <a:rPr lang="en-US" dirty="0" smtClean="0"/>
              <a:t>WBS 000000.00.00.00.00</a:t>
            </a:r>
            <a:endParaRPr lang="en-US" dirty="0"/>
          </a:p>
        </p:txBody>
      </p:sp>
      <p:sp>
        <p:nvSpPr>
          <p:cNvPr id="12" name="Picture Placeholder 11"/>
          <p:cNvSpPr>
            <a:spLocks noGrp="1"/>
          </p:cNvSpPr>
          <p:nvPr>
            <p:ph type="pic" sz="quarter" idx="15" hasCustomPrompt="1"/>
          </p:nvPr>
        </p:nvSpPr>
        <p:spPr>
          <a:xfrm>
            <a:off x="4568023" y="2253412"/>
            <a:ext cx="4368554" cy="3509015"/>
          </a:xfrm>
        </p:spPr>
        <p:txBody>
          <a:bodyPr/>
          <a:lstStyle>
            <a:lvl1pPr marL="0">
              <a:buFontTx/>
              <a:buNone/>
              <a:defRPr sz="1200" b="0" i="0"/>
            </a:lvl1pPr>
          </a:lstStyle>
          <a:p>
            <a:r>
              <a:rPr lang="en-US" dirty="0" smtClean="0"/>
              <a:t>Insert compressed graphics or pictures here</a:t>
            </a:r>
            <a:endParaRPr lang="en-US" dirty="0"/>
          </a:p>
        </p:txBody>
      </p:sp>
      <p:sp>
        <p:nvSpPr>
          <p:cNvPr id="14" name="Text Placeholder 13"/>
          <p:cNvSpPr>
            <a:spLocks noGrp="1"/>
          </p:cNvSpPr>
          <p:nvPr>
            <p:ph type="body" sz="quarter" idx="16"/>
          </p:nvPr>
        </p:nvSpPr>
        <p:spPr>
          <a:xfrm>
            <a:off x="4533182" y="685120"/>
            <a:ext cx="2576022" cy="1444393"/>
          </a:xfrm>
        </p:spPr>
        <p:txBody>
          <a:bodyPr/>
          <a:lstStyle>
            <a:lvl1pPr>
              <a:buFontTx/>
              <a:buNone/>
              <a:defRPr sz="1400" b="0"/>
            </a:lvl1pPr>
          </a:lstStyle>
          <a:p>
            <a:pPr lvl="0"/>
            <a:endParaRPr lang="en-US" dirty="0"/>
          </a:p>
        </p:txBody>
      </p:sp>
      <p:sp>
        <p:nvSpPr>
          <p:cNvPr id="20" name="Text Placeholder 19"/>
          <p:cNvSpPr>
            <a:spLocks noGrp="1"/>
          </p:cNvSpPr>
          <p:nvPr>
            <p:ph type="body" sz="quarter" idx="19"/>
          </p:nvPr>
        </p:nvSpPr>
        <p:spPr>
          <a:xfrm>
            <a:off x="173039" y="688750"/>
            <a:ext cx="4267440" cy="1869393"/>
          </a:xfrm>
        </p:spPr>
        <p:txBody>
          <a:bodyPr/>
          <a:lstStyle>
            <a:lvl1pPr marL="0" indent="0">
              <a:spcBef>
                <a:spcPts val="0"/>
              </a:spcBef>
              <a:buFontTx/>
              <a:buNone/>
              <a:defRPr sz="1400" b="0"/>
            </a:lvl1pPr>
            <a:lvl2pPr marL="45720" indent="182880">
              <a:spcBef>
                <a:spcPts val="0"/>
              </a:spcBef>
              <a:spcAft>
                <a:spcPts val="70"/>
              </a:spcAft>
              <a:buFont typeface="Arial"/>
              <a:buChar char="•"/>
              <a:defRPr sz="1400" b="0"/>
            </a:lvl2pPr>
            <a:lvl3pPr marL="45720" indent="182880">
              <a:spcBef>
                <a:spcPts val="0"/>
              </a:spcBef>
              <a:spcAft>
                <a:spcPts val="70"/>
              </a:spcAft>
              <a:buFont typeface="Arial"/>
              <a:buChar char="•"/>
              <a:defRPr sz="1400" b="0"/>
            </a:lvl3pPr>
            <a:lvl4pPr marL="45720" indent="182880">
              <a:spcBef>
                <a:spcPts val="0"/>
              </a:spcBef>
              <a:spcAft>
                <a:spcPts val="70"/>
              </a:spcAft>
              <a:buFont typeface="Arial"/>
              <a:buChar char="•"/>
              <a:defRPr sz="1400" b="0"/>
            </a:lvl4pPr>
            <a:lvl5pPr marL="45720" indent="182880">
              <a:spcBef>
                <a:spcPts val="0"/>
              </a:spcBef>
              <a:spcAft>
                <a:spcPts val="70"/>
              </a:spcAft>
              <a:buFont typeface="Arial"/>
              <a:buChar char="•"/>
              <a:defRPr sz="1400"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Text Placeholder 19"/>
          <p:cNvSpPr>
            <a:spLocks noGrp="1"/>
          </p:cNvSpPr>
          <p:nvPr>
            <p:ph type="body" sz="quarter" idx="20"/>
          </p:nvPr>
        </p:nvSpPr>
        <p:spPr>
          <a:xfrm>
            <a:off x="171225" y="2682650"/>
            <a:ext cx="4269254" cy="3086779"/>
          </a:xfrm>
        </p:spPr>
        <p:txBody>
          <a:bodyPr/>
          <a:lstStyle>
            <a:lvl1pPr marL="0" indent="0">
              <a:spcBef>
                <a:spcPts val="0"/>
              </a:spcBef>
              <a:buFontTx/>
              <a:buNone/>
              <a:defRPr sz="1400" b="0"/>
            </a:lvl1pPr>
            <a:lvl2pPr marL="45720" indent="182880">
              <a:spcBef>
                <a:spcPts val="0"/>
              </a:spcBef>
              <a:spcAft>
                <a:spcPts val="70"/>
              </a:spcAft>
              <a:buFont typeface="Arial"/>
              <a:buChar char="•"/>
              <a:defRPr sz="1400" b="0"/>
            </a:lvl2pPr>
            <a:lvl3pPr marL="45720" indent="182880">
              <a:spcBef>
                <a:spcPts val="0"/>
              </a:spcBef>
              <a:spcAft>
                <a:spcPts val="70"/>
              </a:spcAft>
              <a:buFont typeface="Arial"/>
              <a:buChar char="•"/>
              <a:defRPr sz="1400" b="0"/>
            </a:lvl3pPr>
            <a:lvl4pPr marL="45720" indent="182880">
              <a:spcBef>
                <a:spcPts val="0"/>
              </a:spcBef>
              <a:spcAft>
                <a:spcPts val="70"/>
              </a:spcAft>
              <a:buFont typeface="Arial"/>
              <a:buChar char="•"/>
              <a:defRPr sz="1400" b="0"/>
            </a:lvl4pPr>
            <a:lvl5pPr marL="45720" indent="182880">
              <a:spcBef>
                <a:spcPts val="0"/>
              </a:spcBef>
              <a:spcAft>
                <a:spcPts val="70"/>
              </a:spcAft>
              <a:buFont typeface="Arial"/>
              <a:buChar char="•"/>
              <a:defRPr sz="1400"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Text Placeholder 13"/>
          <p:cNvSpPr>
            <a:spLocks noGrp="1"/>
          </p:cNvSpPr>
          <p:nvPr>
            <p:ph type="body" sz="quarter" idx="21"/>
          </p:nvPr>
        </p:nvSpPr>
        <p:spPr>
          <a:xfrm>
            <a:off x="7109203" y="692377"/>
            <a:ext cx="1847605" cy="1437135"/>
          </a:xfrm>
        </p:spPr>
        <p:txBody>
          <a:bodyPr/>
          <a:lstStyle>
            <a:lvl1pPr algn="r">
              <a:buFontTx/>
              <a:buNone/>
              <a:defRPr sz="1400" b="0"/>
            </a:lvl1pPr>
          </a:lstStyle>
          <a:p>
            <a:pPr lvl="0"/>
            <a:endParaRPr lang="en-US" dirty="0"/>
          </a:p>
        </p:txBody>
      </p:sp>
    </p:spTree>
    <p:extLst>
      <p:ext uri="{BB962C8B-B14F-4D97-AF65-F5344CB8AC3E}">
        <p14:creationId xmlns:p14="http://schemas.microsoft.com/office/powerpoint/2010/main" val="21088938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4AF8368-CBF5-400F-BC61-D85961B10160}" type="slidenum">
              <a:rPr lang="en-US"/>
              <a:pPr/>
              <a:t>‹#›</a:t>
            </a:fld>
            <a:endParaRPr lang="en-US"/>
          </a:p>
        </p:txBody>
      </p:sp>
      <p:sp>
        <p:nvSpPr>
          <p:cNvPr id="5" name="Title 1"/>
          <p:cNvSpPr>
            <a:spLocks noGrp="1"/>
          </p:cNvSpPr>
          <p:nvPr>
            <p:ph type="title"/>
          </p:nvPr>
        </p:nvSpPr>
        <p:spPr>
          <a:xfrm>
            <a:off x="171043" y="155316"/>
            <a:ext cx="8789025" cy="432790"/>
          </a:xfrm>
        </p:spPr>
        <p:txBody>
          <a:bodyPr>
            <a:noAutofit/>
          </a:bodyPr>
          <a:lstStyle/>
          <a:p>
            <a:r>
              <a:rPr lang="en-US" smtClean="0"/>
              <a:t>Click to edit Master title style</a:t>
            </a:r>
            <a:endParaRPr lang="en-US"/>
          </a:p>
        </p:txBody>
      </p:sp>
      <p:sp>
        <p:nvSpPr>
          <p:cNvPr id="7" name="Text Placeholder 6"/>
          <p:cNvSpPr>
            <a:spLocks noGrp="1"/>
          </p:cNvSpPr>
          <p:nvPr>
            <p:ph type="body" sz="quarter" idx="13"/>
          </p:nvPr>
        </p:nvSpPr>
        <p:spPr>
          <a:xfrm>
            <a:off x="311150" y="950913"/>
            <a:ext cx="8475663" cy="4760912"/>
          </a:xfrm>
        </p:spPr>
        <p:txBody>
          <a:bodyPr/>
          <a:lstStyle>
            <a:lvl1pPr marL="0" indent="0">
              <a:spcBef>
                <a:spcPts val="0"/>
              </a:spcBef>
              <a:buFontTx/>
              <a:buNone/>
              <a:defRPr sz="1600" b="0"/>
            </a:lvl1pPr>
            <a:lvl2pPr marL="0" indent="0">
              <a:spcBef>
                <a:spcPts val="0"/>
              </a:spcBef>
              <a:buFontTx/>
              <a:buNone/>
              <a:defRPr sz="1600" b="0"/>
            </a:lvl2pPr>
            <a:lvl3pPr marL="0" indent="0">
              <a:spcBef>
                <a:spcPts val="0"/>
              </a:spcBef>
              <a:buFontTx/>
              <a:buNone/>
              <a:defRPr sz="1600" b="0"/>
            </a:lvl3pPr>
            <a:lvl4pPr marL="0" indent="0">
              <a:spcBef>
                <a:spcPts val="0"/>
              </a:spcBef>
              <a:buFontTx/>
              <a:buNone/>
              <a:defRPr sz="1600" b="0"/>
            </a:lvl4pPr>
            <a:lvl5pPr marL="0" indent="0">
              <a:spcBef>
                <a:spcPts val="0"/>
              </a:spcBef>
              <a:buFontTx/>
              <a:buNone/>
              <a:defRPr sz="1600"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97268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8" descr="Background.jpg"/>
          <p:cNvPicPr>
            <a:picLocks noChangeAspect="1"/>
          </p:cNvPicPr>
          <p:nvPr/>
        </p:nvPicPr>
        <p:blipFill>
          <a:blip r:embed="rId2"/>
          <a:srcRect/>
          <a:stretch>
            <a:fillRect/>
          </a:stretch>
        </p:blipFill>
        <p:spPr bwMode="auto">
          <a:xfrm>
            <a:off x="-44450" y="-14288"/>
            <a:ext cx="9191625" cy="6872288"/>
          </a:xfrm>
          <a:prstGeom prst="rect">
            <a:avLst/>
          </a:prstGeom>
          <a:noFill/>
          <a:ln w="9525">
            <a:solidFill>
              <a:schemeClr val="tx1"/>
            </a:solidFill>
            <a:miter lim="800000"/>
            <a:headEnd/>
            <a:tailEnd/>
          </a:ln>
        </p:spPr>
      </p:pic>
      <p:sp>
        <p:nvSpPr>
          <p:cNvPr id="5" name="Line 34"/>
          <p:cNvSpPr>
            <a:spLocks noChangeShapeType="1"/>
          </p:cNvSpPr>
          <p:nvPr/>
        </p:nvSpPr>
        <p:spPr bwMode="auto">
          <a:xfrm>
            <a:off x="0" y="1603375"/>
            <a:ext cx="57912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6" name="Line 35"/>
          <p:cNvSpPr>
            <a:spLocks noChangeShapeType="1"/>
          </p:cNvSpPr>
          <p:nvPr/>
        </p:nvSpPr>
        <p:spPr bwMode="auto">
          <a:xfrm>
            <a:off x="0" y="1835150"/>
            <a:ext cx="55626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7" name="Line 36"/>
          <p:cNvSpPr>
            <a:spLocks noChangeShapeType="1"/>
          </p:cNvSpPr>
          <p:nvPr/>
        </p:nvSpPr>
        <p:spPr bwMode="auto">
          <a:xfrm>
            <a:off x="0" y="2062163"/>
            <a:ext cx="5410200" cy="1587"/>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8" name="Line 37"/>
          <p:cNvSpPr>
            <a:spLocks noChangeShapeType="1"/>
          </p:cNvSpPr>
          <p:nvPr/>
        </p:nvSpPr>
        <p:spPr bwMode="auto">
          <a:xfrm>
            <a:off x="0" y="1371600"/>
            <a:ext cx="60198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9" name="Line 43"/>
          <p:cNvSpPr>
            <a:spLocks noChangeShapeType="1"/>
          </p:cNvSpPr>
          <p:nvPr/>
        </p:nvSpPr>
        <p:spPr bwMode="auto">
          <a:xfrm rot="16200000">
            <a:off x="3776663" y="6515100"/>
            <a:ext cx="685800"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10" name="Line 44"/>
          <p:cNvSpPr>
            <a:spLocks noChangeShapeType="1"/>
          </p:cNvSpPr>
          <p:nvPr/>
        </p:nvSpPr>
        <p:spPr bwMode="auto">
          <a:xfrm rot="16200000">
            <a:off x="3475038" y="6438900"/>
            <a:ext cx="838200"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11" name="Line 45"/>
          <p:cNvSpPr>
            <a:spLocks noChangeShapeType="1"/>
          </p:cNvSpPr>
          <p:nvPr/>
        </p:nvSpPr>
        <p:spPr bwMode="auto">
          <a:xfrm rot="16200000">
            <a:off x="2408238" y="6057900"/>
            <a:ext cx="1600200"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12" name="Line 46"/>
          <p:cNvSpPr>
            <a:spLocks noChangeShapeType="1"/>
          </p:cNvSpPr>
          <p:nvPr/>
        </p:nvSpPr>
        <p:spPr bwMode="auto">
          <a:xfrm rot="16200000">
            <a:off x="2830513" y="6248400"/>
            <a:ext cx="1219200"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13" name="Line 47"/>
          <p:cNvSpPr>
            <a:spLocks noChangeShapeType="1"/>
          </p:cNvSpPr>
          <p:nvPr/>
        </p:nvSpPr>
        <p:spPr bwMode="auto">
          <a:xfrm rot="16200000">
            <a:off x="3173413" y="6362700"/>
            <a:ext cx="990600"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14" name="Line 48"/>
          <p:cNvSpPr>
            <a:spLocks noChangeShapeType="1"/>
          </p:cNvSpPr>
          <p:nvPr/>
        </p:nvSpPr>
        <p:spPr bwMode="auto">
          <a:xfrm rot="16200000">
            <a:off x="1985963" y="5867400"/>
            <a:ext cx="1981200"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15" name="Text Box 74"/>
          <p:cNvSpPr txBox="1">
            <a:spLocks noChangeArrowheads="1"/>
          </p:cNvSpPr>
          <p:nvPr/>
        </p:nvSpPr>
        <p:spPr bwMode="auto">
          <a:xfrm>
            <a:off x="468313" y="423863"/>
            <a:ext cx="6618287" cy="244475"/>
          </a:xfrm>
          <a:prstGeom prst="rect">
            <a:avLst/>
          </a:prstGeom>
          <a:noFill/>
          <a:ln>
            <a:noFill/>
          </a:ln>
          <a:extLst/>
        </p:spPr>
        <p:txBody>
          <a:bodyPr>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fontAlgn="auto" hangingPunct="1">
              <a:spcBef>
                <a:spcPct val="50000"/>
              </a:spcBef>
              <a:spcAft>
                <a:spcPts val="0"/>
              </a:spcAft>
              <a:defRPr/>
            </a:pPr>
            <a:r>
              <a:rPr lang="en-US" sz="1000" smtClean="0">
                <a:solidFill>
                  <a:prstClr val="black"/>
                </a:solidFill>
                <a:latin typeface="Helvetica" charset="0"/>
                <a:ea typeface="MS PGothic" pitchFamily="34" charset="-128"/>
                <a:cs typeface="+mn-cs"/>
              </a:rPr>
              <a:t>National Aeronautics and Space Administration</a:t>
            </a:r>
          </a:p>
        </p:txBody>
      </p:sp>
      <p:sp>
        <p:nvSpPr>
          <p:cNvPr id="16" name="Line 113"/>
          <p:cNvSpPr>
            <a:spLocks noChangeShapeType="1"/>
          </p:cNvSpPr>
          <p:nvPr/>
        </p:nvSpPr>
        <p:spPr bwMode="auto">
          <a:xfrm rot="16200000">
            <a:off x="4076700" y="6591300"/>
            <a:ext cx="533400"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17" name="Line 123"/>
          <p:cNvSpPr>
            <a:spLocks noChangeShapeType="1"/>
          </p:cNvSpPr>
          <p:nvPr/>
        </p:nvSpPr>
        <p:spPr bwMode="auto">
          <a:xfrm>
            <a:off x="0" y="2284413"/>
            <a:ext cx="5029200" cy="1587"/>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18" name="Line 124"/>
          <p:cNvSpPr>
            <a:spLocks noChangeShapeType="1"/>
          </p:cNvSpPr>
          <p:nvPr/>
        </p:nvSpPr>
        <p:spPr bwMode="auto">
          <a:xfrm>
            <a:off x="0" y="2516188"/>
            <a:ext cx="4191000" cy="1587"/>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19" name="Line 125"/>
          <p:cNvSpPr>
            <a:spLocks noChangeShapeType="1"/>
          </p:cNvSpPr>
          <p:nvPr/>
        </p:nvSpPr>
        <p:spPr bwMode="auto">
          <a:xfrm>
            <a:off x="0" y="2743200"/>
            <a:ext cx="39624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20" name="Line 127"/>
          <p:cNvSpPr>
            <a:spLocks noChangeShapeType="1"/>
          </p:cNvSpPr>
          <p:nvPr/>
        </p:nvSpPr>
        <p:spPr bwMode="auto">
          <a:xfrm>
            <a:off x="0" y="2974975"/>
            <a:ext cx="37338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21" name="Line 128"/>
          <p:cNvSpPr>
            <a:spLocks noChangeShapeType="1"/>
          </p:cNvSpPr>
          <p:nvPr/>
        </p:nvSpPr>
        <p:spPr bwMode="auto">
          <a:xfrm>
            <a:off x="0" y="3206750"/>
            <a:ext cx="35052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22" name="Line 129"/>
          <p:cNvSpPr>
            <a:spLocks noChangeShapeType="1"/>
          </p:cNvSpPr>
          <p:nvPr/>
        </p:nvSpPr>
        <p:spPr bwMode="auto">
          <a:xfrm>
            <a:off x="0" y="3433763"/>
            <a:ext cx="3276600" cy="1587"/>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23" name="Line 131"/>
          <p:cNvSpPr>
            <a:spLocks noChangeShapeType="1"/>
          </p:cNvSpPr>
          <p:nvPr/>
        </p:nvSpPr>
        <p:spPr bwMode="auto">
          <a:xfrm>
            <a:off x="0" y="3656013"/>
            <a:ext cx="3048000" cy="1587"/>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24" name="Line 132"/>
          <p:cNvSpPr>
            <a:spLocks noChangeShapeType="1"/>
          </p:cNvSpPr>
          <p:nvPr/>
        </p:nvSpPr>
        <p:spPr bwMode="auto">
          <a:xfrm>
            <a:off x="0" y="3887788"/>
            <a:ext cx="2895600" cy="1587"/>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25" name="Line 133"/>
          <p:cNvSpPr>
            <a:spLocks noChangeShapeType="1"/>
          </p:cNvSpPr>
          <p:nvPr/>
        </p:nvSpPr>
        <p:spPr bwMode="auto">
          <a:xfrm>
            <a:off x="0" y="4114800"/>
            <a:ext cx="27432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26" name="Line 134"/>
          <p:cNvSpPr>
            <a:spLocks noChangeShapeType="1"/>
          </p:cNvSpPr>
          <p:nvPr/>
        </p:nvSpPr>
        <p:spPr bwMode="auto">
          <a:xfrm>
            <a:off x="0" y="4344988"/>
            <a:ext cx="2743200" cy="1587"/>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27" name="Line 135"/>
          <p:cNvSpPr>
            <a:spLocks noChangeShapeType="1"/>
          </p:cNvSpPr>
          <p:nvPr/>
        </p:nvSpPr>
        <p:spPr bwMode="auto">
          <a:xfrm>
            <a:off x="0" y="4576763"/>
            <a:ext cx="2895600" cy="1587"/>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28" name="Line 136"/>
          <p:cNvSpPr>
            <a:spLocks noChangeShapeType="1"/>
          </p:cNvSpPr>
          <p:nvPr/>
        </p:nvSpPr>
        <p:spPr bwMode="auto">
          <a:xfrm>
            <a:off x="0" y="4803775"/>
            <a:ext cx="30480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29" name="Line 138"/>
          <p:cNvSpPr>
            <a:spLocks noChangeShapeType="1"/>
          </p:cNvSpPr>
          <p:nvPr/>
        </p:nvSpPr>
        <p:spPr bwMode="auto">
          <a:xfrm>
            <a:off x="0" y="5026025"/>
            <a:ext cx="30480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30" name="Line 139"/>
          <p:cNvSpPr>
            <a:spLocks noChangeShapeType="1"/>
          </p:cNvSpPr>
          <p:nvPr/>
        </p:nvSpPr>
        <p:spPr bwMode="auto">
          <a:xfrm>
            <a:off x="0" y="5257800"/>
            <a:ext cx="33528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31" name="Line 140"/>
          <p:cNvSpPr>
            <a:spLocks noChangeShapeType="1"/>
          </p:cNvSpPr>
          <p:nvPr/>
        </p:nvSpPr>
        <p:spPr bwMode="auto">
          <a:xfrm>
            <a:off x="0" y="5484813"/>
            <a:ext cx="3352800" cy="1587"/>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32" name="Line 141"/>
          <p:cNvSpPr>
            <a:spLocks noChangeShapeType="1"/>
          </p:cNvSpPr>
          <p:nvPr/>
        </p:nvSpPr>
        <p:spPr bwMode="auto">
          <a:xfrm>
            <a:off x="0" y="5716588"/>
            <a:ext cx="3581400" cy="1587"/>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33" name="Line 142"/>
          <p:cNvSpPr>
            <a:spLocks noChangeShapeType="1"/>
          </p:cNvSpPr>
          <p:nvPr/>
        </p:nvSpPr>
        <p:spPr bwMode="auto">
          <a:xfrm>
            <a:off x="0" y="5948363"/>
            <a:ext cx="3810000" cy="1587"/>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34" name="Line 143"/>
          <p:cNvSpPr>
            <a:spLocks noChangeShapeType="1"/>
          </p:cNvSpPr>
          <p:nvPr/>
        </p:nvSpPr>
        <p:spPr bwMode="auto">
          <a:xfrm>
            <a:off x="0" y="6175375"/>
            <a:ext cx="41910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35" name="Line 144"/>
          <p:cNvSpPr>
            <a:spLocks noChangeShapeType="1"/>
          </p:cNvSpPr>
          <p:nvPr/>
        </p:nvSpPr>
        <p:spPr bwMode="auto">
          <a:xfrm>
            <a:off x="0" y="6397625"/>
            <a:ext cx="44196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36" name="Line 145"/>
          <p:cNvSpPr>
            <a:spLocks noChangeShapeType="1"/>
          </p:cNvSpPr>
          <p:nvPr/>
        </p:nvSpPr>
        <p:spPr bwMode="auto">
          <a:xfrm>
            <a:off x="0" y="6629400"/>
            <a:ext cx="46482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grpSp>
        <p:nvGrpSpPr>
          <p:cNvPr id="2" name="Group 158"/>
          <p:cNvGrpSpPr>
            <a:grpSpLocks/>
          </p:cNvGrpSpPr>
          <p:nvPr/>
        </p:nvGrpSpPr>
        <p:grpSpPr bwMode="auto">
          <a:xfrm>
            <a:off x="236538" y="1066800"/>
            <a:ext cx="5707062" cy="5791200"/>
            <a:chOff x="149" y="672"/>
            <a:chExt cx="3595" cy="3648"/>
          </a:xfrm>
        </p:grpSpPr>
        <p:sp>
          <p:nvSpPr>
            <p:cNvPr id="38" name="Line 60"/>
            <p:cNvSpPr>
              <a:spLocks noChangeShapeType="1"/>
            </p:cNvSpPr>
            <p:nvPr userDrawn="1"/>
          </p:nvSpPr>
          <p:spPr bwMode="auto">
            <a:xfrm rot="-5400000">
              <a:off x="-1674" y="2495"/>
              <a:ext cx="3648" cy="1"/>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grpSp>
          <p:nvGrpSpPr>
            <p:cNvPr id="3" name="Group 157"/>
            <p:cNvGrpSpPr>
              <a:grpSpLocks/>
            </p:cNvGrpSpPr>
            <p:nvPr userDrawn="1"/>
          </p:nvGrpSpPr>
          <p:grpSpPr bwMode="auto">
            <a:xfrm>
              <a:off x="256" y="670"/>
              <a:ext cx="3488" cy="3653"/>
              <a:chOff x="256" y="718"/>
              <a:chExt cx="3488" cy="3602"/>
            </a:xfrm>
          </p:grpSpPr>
          <p:sp>
            <p:nvSpPr>
              <p:cNvPr id="40" name="Line 39"/>
              <p:cNvSpPr>
                <a:spLocks noChangeShapeType="1"/>
              </p:cNvSpPr>
              <p:nvPr userDrawn="1"/>
            </p:nvSpPr>
            <p:spPr bwMode="auto">
              <a:xfrm rot="-5400000">
                <a:off x="2814" y="1080"/>
                <a:ext cx="720"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41" name="Line 41"/>
              <p:cNvSpPr>
                <a:spLocks noChangeShapeType="1"/>
              </p:cNvSpPr>
              <p:nvPr userDrawn="1"/>
            </p:nvSpPr>
            <p:spPr bwMode="auto">
              <a:xfrm rot="-5400000">
                <a:off x="2507" y="1102"/>
                <a:ext cx="767"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42" name="Line 42"/>
              <p:cNvSpPr>
                <a:spLocks noChangeShapeType="1"/>
              </p:cNvSpPr>
              <p:nvPr userDrawn="1"/>
            </p:nvSpPr>
            <p:spPr bwMode="auto">
              <a:xfrm rot="-5400000">
                <a:off x="2647" y="1104"/>
                <a:ext cx="768"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43" name="Line 49"/>
              <p:cNvSpPr>
                <a:spLocks noChangeShapeType="1"/>
              </p:cNvSpPr>
              <p:nvPr userDrawn="1"/>
            </p:nvSpPr>
            <p:spPr bwMode="auto">
              <a:xfrm rot="-5400000">
                <a:off x="-393" y="2519"/>
                <a:ext cx="3600" cy="1"/>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44" name="Line 50"/>
              <p:cNvSpPr>
                <a:spLocks noChangeShapeType="1"/>
              </p:cNvSpPr>
              <p:nvPr userDrawn="1"/>
            </p:nvSpPr>
            <p:spPr bwMode="auto">
              <a:xfrm rot="-5400000">
                <a:off x="-251" y="2519"/>
                <a:ext cx="3600" cy="1"/>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45" name="Line 51"/>
              <p:cNvSpPr>
                <a:spLocks noChangeShapeType="1"/>
              </p:cNvSpPr>
              <p:nvPr userDrawn="1"/>
            </p:nvSpPr>
            <p:spPr bwMode="auto">
              <a:xfrm rot="-5400000">
                <a:off x="-109" y="2519"/>
                <a:ext cx="3600" cy="1"/>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46" name="Line 52"/>
              <p:cNvSpPr>
                <a:spLocks noChangeShapeType="1"/>
              </p:cNvSpPr>
              <p:nvPr userDrawn="1"/>
            </p:nvSpPr>
            <p:spPr bwMode="auto">
              <a:xfrm rot="-5400000">
                <a:off x="-537" y="2519"/>
                <a:ext cx="3600" cy="1"/>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47" name="Line 53"/>
              <p:cNvSpPr>
                <a:spLocks noChangeShapeType="1"/>
              </p:cNvSpPr>
              <p:nvPr userDrawn="1"/>
            </p:nvSpPr>
            <p:spPr bwMode="auto">
              <a:xfrm rot="-5400000">
                <a:off x="-969" y="2519"/>
                <a:ext cx="3600" cy="1"/>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48" name="Line 54"/>
              <p:cNvSpPr>
                <a:spLocks noChangeShapeType="1"/>
              </p:cNvSpPr>
              <p:nvPr userDrawn="1"/>
            </p:nvSpPr>
            <p:spPr bwMode="auto">
              <a:xfrm rot="-5400000">
                <a:off x="-823" y="2519"/>
                <a:ext cx="3600" cy="1"/>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49" name="Line 55"/>
              <p:cNvSpPr>
                <a:spLocks noChangeShapeType="1"/>
              </p:cNvSpPr>
              <p:nvPr userDrawn="1"/>
            </p:nvSpPr>
            <p:spPr bwMode="auto">
              <a:xfrm rot="-5400000">
                <a:off x="-681" y="2519"/>
                <a:ext cx="3600" cy="1"/>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50" name="Line 56"/>
              <p:cNvSpPr>
                <a:spLocks noChangeShapeType="1"/>
              </p:cNvSpPr>
              <p:nvPr userDrawn="1"/>
            </p:nvSpPr>
            <p:spPr bwMode="auto">
              <a:xfrm rot="-5400000">
                <a:off x="-1115" y="2519"/>
                <a:ext cx="3600" cy="1"/>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51" name="Line 57"/>
              <p:cNvSpPr>
                <a:spLocks noChangeShapeType="1"/>
              </p:cNvSpPr>
              <p:nvPr userDrawn="1"/>
            </p:nvSpPr>
            <p:spPr bwMode="auto">
              <a:xfrm rot="-5400000">
                <a:off x="-1543" y="2519"/>
                <a:ext cx="3600" cy="1"/>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52" name="Line 58"/>
              <p:cNvSpPr>
                <a:spLocks noChangeShapeType="1"/>
              </p:cNvSpPr>
              <p:nvPr userDrawn="1"/>
            </p:nvSpPr>
            <p:spPr bwMode="auto">
              <a:xfrm rot="-5400000">
                <a:off x="-1401" y="2519"/>
                <a:ext cx="3600" cy="1"/>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53" name="Line 59"/>
              <p:cNvSpPr>
                <a:spLocks noChangeShapeType="1"/>
              </p:cNvSpPr>
              <p:nvPr userDrawn="1"/>
            </p:nvSpPr>
            <p:spPr bwMode="auto">
              <a:xfrm rot="-5400000">
                <a:off x="-1259" y="2519"/>
                <a:ext cx="3600" cy="1"/>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54" name="Line 112"/>
              <p:cNvSpPr>
                <a:spLocks noChangeShapeType="1"/>
              </p:cNvSpPr>
              <p:nvPr userDrawn="1"/>
            </p:nvSpPr>
            <p:spPr bwMode="auto">
              <a:xfrm rot="-5400000">
                <a:off x="2334" y="1128"/>
                <a:ext cx="816"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55" name="Line 114"/>
              <p:cNvSpPr>
                <a:spLocks noChangeShapeType="1"/>
              </p:cNvSpPr>
              <p:nvPr userDrawn="1"/>
            </p:nvSpPr>
            <p:spPr bwMode="auto">
              <a:xfrm rot="-5400000">
                <a:off x="2137" y="1176"/>
                <a:ext cx="912"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56" name="Line 115"/>
              <p:cNvSpPr>
                <a:spLocks noChangeShapeType="1"/>
              </p:cNvSpPr>
              <p:nvPr userDrawn="1"/>
            </p:nvSpPr>
            <p:spPr bwMode="auto">
              <a:xfrm rot="-5400000">
                <a:off x="1921" y="1248"/>
                <a:ext cx="1056"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57" name="Line 116"/>
              <p:cNvSpPr>
                <a:spLocks noChangeShapeType="1"/>
              </p:cNvSpPr>
              <p:nvPr userDrawn="1"/>
            </p:nvSpPr>
            <p:spPr bwMode="auto">
              <a:xfrm rot="-5400000">
                <a:off x="1729" y="1296"/>
                <a:ext cx="1152"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58" name="Line 117"/>
              <p:cNvSpPr>
                <a:spLocks noChangeShapeType="1"/>
              </p:cNvSpPr>
              <p:nvPr userDrawn="1"/>
            </p:nvSpPr>
            <p:spPr bwMode="auto">
              <a:xfrm rot="-5400000">
                <a:off x="1489" y="1392"/>
                <a:ext cx="1344"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59" name="Line 118"/>
              <p:cNvSpPr>
                <a:spLocks noChangeShapeType="1"/>
              </p:cNvSpPr>
              <p:nvPr userDrawn="1"/>
            </p:nvSpPr>
            <p:spPr bwMode="auto">
              <a:xfrm rot="-5400000">
                <a:off x="1297" y="1440"/>
                <a:ext cx="1440"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60" name="Line 119"/>
              <p:cNvSpPr>
                <a:spLocks noChangeShapeType="1"/>
              </p:cNvSpPr>
              <p:nvPr userDrawn="1"/>
            </p:nvSpPr>
            <p:spPr bwMode="auto">
              <a:xfrm rot="-5400000">
                <a:off x="1081" y="1512"/>
                <a:ext cx="1584"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61" name="Line 120"/>
              <p:cNvSpPr>
                <a:spLocks noChangeShapeType="1"/>
              </p:cNvSpPr>
              <p:nvPr userDrawn="1"/>
            </p:nvSpPr>
            <p:spPr bwMode="auto">
              <a:xfrm rot="-5400000">
                <a:off x="3192" y="984"/>
                <a:ext cx="530"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62" name="Line 122"/>
              <p:cNvSpPr>
                <a:spLocks noChangeShapeType="1"/>
              </p:cNvSpPr>
              <p:nvPr userDrawn="1"/>
            </p:nvSpPr>
            <p:spPr bwMode="auto">
              <a:xfrm rot="-5400000">
                <a:off x="2977" y="1056"/>
                <a:ext cx="672"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63" name="Line 153"/>
              <p:cNvSpPr>
                <a:spLocks noChangeShapeType="1"/>
              </p:cNvSpPr>
              <p:nvPr userDrawn="1"/>
            </p:nvSpPr>
            <p:spPr bwMode="auto">
              <a:xfrm rot="-5400000">
                <a:off x="3408" y="912"/>
                <a:ext cx="384"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64" name="Line 156"/>
              <p:cNvSpPr>
                <a:spLocks noChangeShapeType="1"/>
              </p:cNvSpPr>
              <p:nvPr userDrawn="1"/>
            </p:nvSpPr>
            <p:spPr bwMode="auto">
              <a:xfrm rot="-5400000">
                <a:off x="3624" y="840"/>
                <a:ext cx="240" cy="0"/>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grpSp>
      </p:grpSp>
      <p:sp>
        <p:nvSpPr>
          <p:cNvPr id="65" name="Line 180"/>
          <p:cNvSpPr>
            <a:spLocks noChangeShapeType="1"/>
          </p:cNvSpPr>
          <p:nvPr/>
        </p:nvSpPr>
        <p:spPr bwMode="auto">
          <a:xfrm>
            <a:off x="0" y="1139825"/>
            <a:ext cx="6172200" cy="1588"/>
          </a:xfrm>
          <a:prstGeom prst="line">
            <a:avLst/>
          </a:prstGeom>
          <a:noFill/>
          <a:ln w="3175">
            <a:solidFill>
              <a:schemeClr val="bg1">
                <a:alpha val="14902"/>
              </a:schemeClr>
            </a:solidFill>
            <a:round/>
            <a:headEnd/>
            <a:tailEnd/>
          </a:ln>
        </p:spPr>
        <p:txBody>
          <a:bodyPr wrap="none" anchor="ctr"/>
          <a:lstStyle/>
          <a:p>
            <a:pPr fontAlgn="auto">
              <a:spcBef>
                <a:spcPts val="0"/>
              </a:spcBef>
              <a:spcAft>
                <a:spcPts val="0"/>
              </a:spcAft>
              <a:defRPr/>
            </a:pPr>
            <a:endParaRPr lang="en-US">
              <a:solidFill>
                <a:prstClr val="black"/>
              </a:solidFill>
              <a:latin typeface="Arial"/>
              <a:ea typeface="+mn-ea"/>
              <a:cs typeface="+mn-cs"/>
            </a:endParaRPr>
          </a:p>
        </p:txBody>
      </p:sp>
      <p:sp>
        <p:nvSpPr>
          <p:cNvPr id="66" name="Rectangle 131"/>
          <p:cNvSpPr>
            <a:spLocks noChangeArrowheads="1"/>
          </p:cNvSpPr>
          <p:nvPr/>
        </p:nvSpPr>
        <p:spPr bwMode="auto">
          <a:xfrm>
            <a:off x="381000" y="439738"/>
            <a:ext cx="5029200" cy="215900"/>
          </a:xfrm>
          <a:prstGeom prst="rect">
            <a:avLst/>
          </a:prstGeom>
          <a:noFill/>
          <a:ln w="9525">
            <a:noFill/>
            <a:miter lim="800000"/>
            <a:headEnd/>
            <a:tailEnd/>
          </a:ln>
        </p:spPr>
        <p:txBody>
          <a:bodyPr>
            <a:spAutoFit/>
          </a:bodyPr>
          <a:lstStyle/>
          <a:p>
            <a:pPr eaLnBrk="0" fontAlgn="auto" hangingPunct="0">
              <a:spcBef>
                <a:spcPct val="50000"/>
              </a:spcBef>
              <a:spcAft>
                <a:spcPts val="0"/>
              </a:spcAft>
              <a:defRPr/>
            </a:pPr>
            <a:r>
              <a:rPr lang="en-US" sz="800">
                <a:solidFill>
                  <a:srgbClr val="FFFFFF"/>
                </a:solidFill>
                <a:latin typeface="Helvetica" pitchFamily="34" charset="0"/>
                <a:ea typeface="+mn-ea"/>
                <a:cs typeface="+mn-cs"/>
              </a:rPr>
              <a:t>National Aeronautics and Space Administration</a:t>
            </a:r>
          </a:p>
        </p:txBody>
      </p:sp>
      <p:pic>
        <p:nvPicPr>
          <p:cNvPr id="67" name="Picture 67" descr="NASA insignia RGB"/>
          <p:cNvPicPr>
            <a:picLocks noChangeAspect="1" noChangeArrowheads="1"/>
          </p:cNvPicPr>
          <p:nvPr/>
        </p:nvPicPr>
        <p:blipFill>
          <a:blip r:embed="rId3"/>
          <a:srcRect/>
          <a:stretch>
            <a:fillRect/>
          </a:stretch>
        </p:blipFill>
        <p:spPr bwMode="auto">
          <a:xfrm>
            <a:off x="7954963" y="239713"/>
            <a:ext cx="717550" cy="593725"/>
          </a:xfrm>
          <a:prstGeom prst="rect">
            <a:avLst/>
          </a:prstGeom>
          <a:noFill/>
          <a:ln w="9525">
            <a:noFill/>
            <a:miter lim="800000"/>
            <a:headEnd/>
            <a:tailEnd/>
          </a:ln>
        </p:spPr>
      </p:pic>
      <p:pic>
        <p:nvPicPr>
          <p:cNvPr id="68" name="Picture 76" descr="ISS LOGO v7 transparent.png"/>
          <p:cNvPicPr>
            <a:picLocks noChangeAspect="1"/>
          </p:cNvPicPr>
          <p:nvPr/>
        </p:nvPicPr>
        <p:blipFill>
          <a:blip r:embed="rId4"/>
          <a:srcRect/>
          <a:stretch>
            <a:fillRect/>
          </a:stretch>
        </p:blipFill>
        <p:spPr bwMode="auto">
          <a:xfrm>
            <a:off x="6705600" y="3600450"/>
            <a:ext cx="2025650" cy="2025650"/>
          </a:xfrm>
          <a:prstGeom prst="rect">
            <a:avLst/>
          </a:prstGeom>
          <a:noFill/>
          <a:ln w="9525">
            <a:noFill/>
            <a:miter lim="800000"/>
            <a:headEnd/>
            <a:tailEnd/>
          </a:ln>
        </p:spPr>
      </p:pic>
      <p:sp>
        <p:nvSpPr>
          <p:cNvPr id="8268" name="Rectangle 76"/>
          <p:cNvSpPr>
            <a:spLocks noGrp="1" noChangeArrowheads="1"/>
          </p:cNvSpPr>
          <p:nvPr>
            <p:ph type="ctrTitle"/>
          </p:nvPr>
        </p:nvSpPr>
        <p:spPr>
          <a:xfrm>
            <a:off x="458788" y="1728788"/>
            <a:ext cx="8197850" cy="1090612"/>
          </a:xfrm>
          <a:effectLst>
            <a:outerShdw blurRad="63500" dist="17961" dir="2700000" algn="ctr" rotWithShape="0">
              <a:schemeClr val="tx1">
                <a:alpha val="74998"/>
              </a:schemeClr>
            </a:outerShdw>
          </a:effectLst>
        </p:spPr>
        <p:txBody>
          <a:bodyPr/>
          <a:lstStyle>
            <a:lvl1pPr>
              <a:defRPr sz="3600"/>
            </a:lvl1pPr>
          </a:lstStyle>
          <a:p>
            <a:r>
              <a:rPr lang="en-US" smtClean="0"/>
              <a:t>Click to edit Master title style</a:t>
            </a:r>
            <a:endParaRPr lang="en-US"/>
          </a:p>
        </p:txBody>
      </p:sp>
      <p:sp>
        <p:nvSpPr>
          <p:cNvPr id="8381" name="Rectangle 189"/>
          <p:cNvSpPr>
            <a:spLocks noGrp="1" noChangeArrowheads="1"/>
          </p:cNvSpPr>
          <p:nvPr>
            <p:ph type="subTitle" sz="quarter" idx="1"/>
          </p:nvPr>
        </p:nvSpPr>
        <p:spPr>
          <a:xfrm>
            <a:off x="444500" y="3767138"/>
            <a:ext cx="6096000" cy="1376362"/>
          </a:xfrm>
          <a:effectLst>
            <a:outerShdw blurRad="63500" dist="17961" dir="2700000" algn="ctr" rotWithShape="0">
              <a:schemeClr val="tx1">
                <a:alpha val="74998"/>
              </a:schemeClr>
            </a:outerShdw>
          </a:effectLst>
        </p:spPr>
        <p:txBody>
          <a:bodyPr/>
          <a:lstStyle>
            <a:lvl1pPr marL="0" indent="0">
              <a:buFontTx/>
              <a:buNone/>
              <a:defRPr b="1">
                <a:solidFill>
                  <a:schemeClr val="bg1"/>
                </a:solidFill>
                <a:latin typeface="Helvetica" pitchFamily="-112" charset="0"/>
              </a:defRPr>
            </a:lvl1pPr>
          </a:lstStyle>
          <a:p>
            <a:r>
              <a:rPr lang="en-US" smtClean="0"/>
              <a:t>Click to edit Master subtitle style</a:t>
            </a:r>
            <a:endParaRPr lang="en-US"/>
          </a:p>
        </p:txBody>
      </p:sp>
    </p:spTree>
    <p:extLst>
      <p:ext uri="{BB962C8B-B14F-4D97-AF65-F5344CB8AC3E}">
        <p14:creationId xmlns:p14="http://schemas.microsoft.com/office/powerpoint/2010/main" val="16585835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000" b="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8"/>
          <p:cNvSpPr>
            <a:spLocks noGrp="1"/>
          </p:cNvSpPr>
          <p:nvPr>
            <p:ph type="ftr" sz="quarter" idx="10"/>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5" name="Date Placeholder 9"/>
          <p:cNvSpPr>
            <a:spLocks noGrp="1"/>
          </p:cNvSpPr>
          <p:nvPr>
            <p:ph type="dt" sz="half" idx="11"/>
          </p:nvPr>
        </p:nvSpPr>
        <p:spPr/>
        <p:txBody>
          <a:bodyPr/>
          <a:lstStyle>
            <a:lvl1pPr>
              <a:defRPr/>
            </a:lvl1pPr>
          </a:lstStyle>
          <a:p>
            <a:pPr>
              <a:defRPr/>
            </a:pPr>
            <a:fld id="{C6F45522-59AD-3446-B4CA-D6EECEDF32BC}" type="datetime1">
              <a:rPr lang="en-US" smtClean="0"/>
              <a:pPr>
                <a:defRPr/>
              </a:pPr>
              <a:t>8/9/2016</a:t>
            </a:fld>
            <a:endParaRPr lang="en-US"/>
          </a:p>
        </p:txBody>
      </p:sp>
      <p:sp>
        <p:nvSpPr>
          <p:cNvPr id="6" name="Slide Number Placeholder 10"/>
          <p:cNvSpPr>
            <a:spLocks noGrp="1"/>
          </p:cNvSpPr>
          <p:nvPr>
            <p:ph type="sldNum" sz="quarter" idx="12"/>
          </p:nvPr>
        </p:nvSpPr>
        <p:spPr/>
        <p:txBody>
          <a:bodyPr/>
          <a:lstStyle>
            <a:lvl1pPr>
              <a:defRPr/>
            </a:lvl1pPr>
          </a:lstStyle>
          <a:p>
            <a:pPr>
              <a:defRPr/>
            </a:pPr>
            <a:fld id="{DB06909F-F4DB-6C43-A253-C502151AEF04}" type="slidenum">
              <a:rPr lang="en-US" smtClean="0"/>
              <a:pPr>
                <a:defRPr/>
              </a:pPr>
              <a:t>‹#›</a:t>
            </a:fld>
            <a:endParaRPr lang="en-US"/>
          </a:p>
        </p:txBody>
      </p:sp>
    </p:spTree>
    <p:extLst>
      <p:ext uri="{BB962C8B-B14F-4D97-AF65-F5344CB8AC3E}">
        <p14:creationId xmlns:p14="http://schemas.microsoft.com/office/powerpoint/2010/main" val="27723990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smtClean="0"/>
              <a:t>Click to edit Master title style</a:t>
            </a:r>
            <a:endParaRPr lang="en-US" dirty="0"/>
          </a:p>
        </p:txBody>
      </p:sp>
      <p:sp>
        <p:nvSpPr>
          <p:cNvPr id="3" name="Content Placeholder 2"/>
          <p:cNvSpPr>
            <a:spLocks noGrp="1"/>
          </p:cNvSpPr>
          <p:nvPr>
            <p:ph idx="1"/>
          </p:nvPr>
        </p:nvSpPr>
        <p:spPr>
          <a:xfrm>
            <a:off x="60003" y="935388"/>
            <a:ext cx="5930934" cy="2607490"/>
          </a:xfrm>
        </p:spPr>
        <p:txBody>
          <a:bodyPr/>
          <a:lstStyle>
            <a:lvl1pPr>
              <a:defRPr b="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idx="10"/>
          </p:nvPr>
        </p:nvSpPr>
        <p:spPr>
          <a:xfrm>
            <a:off x="3162266" y="3699315"/>
            <a:ext cx="5930934" cy="2622445"/>
          </a:xfrm>
        </p:spPr>
        <p:txBody>
          <a:bodyPr/>
          <a:lstStyle>
            <a:lvl1pPr>
              <a:defRPr b="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11"/>
          <p:cNvSpPr>
            <a:spLocks noGrp="1"/>
          </p:cNvSpPr>
          <p:nvPr>
            <p:ph type="pic" sz="quarter" idx="11"/>
          </p:nvPr>
        </p:nvSpPr>
        <p:spPr>
          <a:xfrm>
            <a:off x="6130230" y="935038"/>
            <a:ext cx="2962970" cy="2608262"/>
          </a:xfrm>
        </p:spPr>
        <p:txBody>
          <a:bodyPr/>
          <a:lstStyle/>
          <a:p>
            <a:pPr lvl="0"/>
            <a:r>
              <a:rPr lang="en-US" noProof="0" smtClean="0"/>
              <a:t>Drag picture to placeholder or click icon to add</a:t>
            </a:r>
            <a:endParaRPr lang="en-US" noProof="0"/>
          </a:p>
        </p:txBody>
      </p:sp>
      <p:sp>
        <p:nvSpPr>
          <p:cNvPr id="13" name="Picture Placeholder 11"/>
          <p:cNvSpPr>
            <a:spLocks noGrp="1"/>
          </p:cNvSpPr>
          <p:nvPr>
            <p:ph type="pic" sz="quarter" idx="12"/>
          </p:nvPr>
        </p:nvSpPr>
        <p:spPr>
          <a:xfrm>
            <a:off x="60003" y="3699314"/>
            <a:ext cx="2962970" cy="2622445"/>
          </a:xfrm>
        </p:spPr>
        <p:txBody>
          <a:bodyPr/>
          <a:lstStyle/>
          <a:p>
            <a:pPr lvl="0"/>
            <a:r>
              <a:rPr lang="en-US" noProof="0" smtClean="0"/>
              <a:t>Drag picture to placeholder or click icon to add</a:t>
            </a:r>
            <a:endParaRPr lang="en-US" noProof="0"/>
          </a:p>
        </p:txBody>
      </p:sp>
      <p:sp>
        <p:nvSpPr>
          <p:cNvPr id="8" name="Footer Placeholder 8"/>
          <p:cNvSpPr>
            <a:spLocks noGrp="1"/>
          </p:cNvSpPr>
          <p:nvPr>
            <p:ph type="ftr" sz="quarter" idx="13"/>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9" name="Date Placeholder 9"/>
          <p:cNvSpPr>
            <a:spLocks noGrp="1"/>
          </p:cNvSpPr>
          <p:nvPr>
            <p:ph type="dt" sz="half" idx="14"/>
          </p:nvPr>
        </p:nvSpPr>
        <p:spPr/>
        <p:txBody>
          <a:bodyPr/>
          <a:lstStyle>
            <a:lvl1pPr>
              <a:defRPr/>
            </a:lvl1pPr>
          </a:lstStyle>
          <a:p>
            <a:pPr>
              <a:defRPr/>
            </a:pPr>
            <a:fld id="{7B29DCAD-EB1C-4444-9148-61D89FB29BF7}" type="datetime1">
              <a:rPr lang="en-US" smtClean="0"/>
              <a:pPr>
                <a:defRPr/>
              </a:pPr>
              <a:t>8/9/2016</a:t>
            </a:fld>
            <a:endParaRPr lang="en-US"/>
          </a:p>
        </p:txBody>
      </p:sp>
      <p:sp>
        <p:nvSpPr>
          <p:cNvPr id="10" name="Slide Number Placeholder 10"/>
          <p:cNvSpPr>
            <a:spLocks noGrp="1"/>
          </p:cNvSpPr>
          <p:nvPr>
            <p:ph type="sldNum" sz="quarter" idx="15"/>
          </p:nvPr>
        </p:nvSpPr>
        <p:spPr/>
        <p:txBody>
          <a:bodyPr/>
          <a:lstStyle>
            <a:lvl1pPr>
              <a:defRPr/>
            </a:lvl1pPr>
          </a:lstStyle>
          <a:p>
            <a:pPr>
              <a:defRPr/>
            </a:pPr>
            <a:fld id="{47172AEC-803B-EE40-A019-3F100C219DD6}" type="slidenum">
              <a:rPr lang="en-US" smtClean="0"/>
              <a:pPr>
                <a:defRPr/>
              </a:pPr>
              <a:t>‹#›</a:t>
            </a:fld>
            <a:endParaRPr lang="en-US"/>
          </a:p>
        </p:txBody>
      </p:sp>
    </p:spTree>
    <p:extLst>
      <p:ext uri="{BB962C8B-B14F-4D97-AF65-F5344CB8AC3E}">
        <p14:creationId xmlns:p14="http://schemas.microsoft.com/office/powerpoint/2010/main" val="34675507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smtClean="0"/>
              <a:t>Click to edit Master title style</a:t>
            </a:r>
            <a:endParaRPr lang="en-US" dirty="0"/>
          </a:p>
        </p:txBody>
      </p:sp>
      <p:sp>
        <p:nvSpPr>
          <p:cNvPr id="3" name="Content Placeholder 2"/>
          <p:cNvSpPr>
            <a:spLocks noGrp="1"/>
          </p:cNvSpPr>
          <p:nvPr>
            <p:ph idx="1"/>
          </p:nvPr>
        </p:nvSpPr>
        <p:spPr>
          <a:xfrm>
            <a:off x="277403" y="963201"/>
            <a:ext cx="8589194" cy="2607490"/>
          </a:xfrm>
        </p:spPr>
        <p:txBody>
          <a:bodyPr/>
          <a:lstStyle>
            <a:lvl1pPr>
              <a:defRPr b="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idx="10"/>
          </p:nvPr>
        </p:nvSpPr>
        <p:spPr>
          <a:xfrm>
            <a:off x="277403" y="3652960"/>
            <a:ext cx="8589194" cy="2622445"/>
          </a:xfrm>
        </p:spPr>
        <p:txBody>
          <a:bodyPr/>
          <a:lstStyle>
            <a:lvl1pPr>
              <a:defRPr b="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8"/>
          <p:cNvSpPr>
            <a:spLocks noGrp="1"/>
          </p:cNvSpPr>
          <p:nvPr>
            <p:ph type="ftr" sz="quarter" idx="13"/>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9" name="Date Placeholder 9"/>
          <p:cNvSpPr>
            <a:spLocks noGrp="1"/>
          </p:cNvSpPr>
          <p:nvPr>
            <p:ph type="dt" sz="half" idx="14"/>
          </p:nvPr>
        </p:nvSpPr>
        <p:spPr/>
        <p:txBody>
          <a:bodyPr/>
          <a:lstStyle>
            <a:lvl1pPr>
              <a:defRPr/>
            </a:lvl1pPr>
          </a:lstStyle>
          <a:p>
            <a:pPr>
              <a:defRPr/>
            </a:pPr>
            <a:fld id="{985C924A-02A8-4849-A131-C4F20B02F191}" type="datetime1">
              <a:rPr lang="en-US" smtClean="0"/>
              <a:pPr>
                <a:defRPr/>
              </a:pPr>
              <a:t>8/9/2016</a:t>
            </a:fld>
            <a:endParaRPr lang="en-US"/>
          </a:p>
        </p:txBody>
      </p:sp>
      <p:sp>
        <p:nvSpPr>
          <p:cNvPr id="10" name="Slide Number Placeholder 10"/>
          <p:cNvSpPr>
            <a:spLocks noGrp="1"/>
          </p:cNvSpPr>
          <p:nvPr>
            <p:ph type="sldNum" sz="quarter" idx="15"/>
          </p:nvPr>
        </p:nvSpPr>
        <p:spPr/>
        <p:txBody>
          <a:bodyPr/>
          <a:lstStyle>
            <a:lvl1pPr>
              <a:defRPr/>
            </a:lvl1pPr>
          </a:lstStyle>
          <a:p>
            <a:pPr>
              <a:defRPr/>
            </a:pPr>
            <a:fld id="{47172AEC-803B-EE40-A019-3F100C219DD6}" type="slidenum">
              <a:rPr lang="en-US" smtClean="0"/>
              <a:pPr>
                <a:defRPr/>
              </a:pPr>
              <a:t>‹#›</a:t>
            </a:fld>
            <a:endParaRPr lang="en-US"/>
          </a:p>
        </p:txBody>
      </p:sp>
    </p:spTree>
    <p:extLst>
      <p:ext uri="{BB962C8B-B14F-4D97-AF65-F5344CB8AC3E}">
        <p14:creationId xmlns:p14="http://schemas.microsoft.com/office/powerpoint/2010/main" val="8820613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47700" y="2590800"/>
            <a:ext cx="7772400" cy="1362075"/>
          </a:xfrm>
        </p:spPr>
        <p:txBody>
          <a:bodyPr anchor="b"/>
          <a:lstStyle>
            <a:lvl1pPr algn="l">
              <a:defRPr sz="4000" b="1" cap="all">
                <a:solidFill>
                  <a:srgbClr val="00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47700" y="4214813"/>
            <a:ext cx="7772400" cy="1500187"/>
          </a:xfrm>
        </p:spPr>
        <p:txBody>
          <a:bodyPr/>
          <a:lstStyle>
            <a:lvl1pPr marL="0" indent="0">
              <a:buNone/>
              <a:defRPr sz="2000">
                <a:solidFill>
                  <a:srgbClr val="00000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8"/>
          <p:cNvSpPr>
            <a:spLocks noGrp="1"/>
          </p:cNvSpPr>
          <p:nvPr>
            <p:ph type="ftr" sz="quarter" idx="10"/>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5" name="Date Placeholder 9"/>
          <p:cNvSpPr>
            <a:spLocks noGrp="1"/>
          </p:cNvSpPr>
          <p:nvPr>
            <p:ph type="dt" sz="half" idx="11"/>
          </p:nvPr>
        </p:nvSpPr>
        <p:spPr/>
        <p:txBody>
          <a:bodyPr/>
          <a:lstStyle>
            <a:lvl1pPr>
              <a:defRPr/>
            </a:lvl1pPr>
          </a:lstStyle>
          <a:p>
            <a:pPr>
              <a:defRPr/>
            </a:pPr>
            <a:fld id="{CD00D457-8C41-0C4A-9B61-66EA2C4EDCE4}" type="datetime1">
              <a:rPr lang="en-US" smtClean="0"/>
              <a:pPr>
                <a:defRPr/>
              </a:pPr>
              <a:t>8/9/2016</a:t>
            </a:fld>
            <a:endParaRPr lang="en-US"/>
          </a:p>
        </p:txBody>
      </p:sp>
      <p:sp>
        <p:nvSpPr>
          <p:cNvPr id="6" name="Slide Number Placeholder 10"/>
          <p:cNvSpPr>
            <a:spLocks noGrp="1"/>
          </p:cNvSpPr>
          <p:nvPr>
            <p:ph type="sldNum" sz="quarter" idx="12"/>
          </p:nvPr>
        </p:nvSpPr>
        <p:spPr/>
        <p:txBody>
          <a:bodyPr/>
          <a:lstStyle>
            <a:lvl1pPr>
              <a:defRPr/>
            </a:lvl1pPr>
          </a:lstStyle>
          <a:p>
            <a:pPr>
              <a:defRPr/>
            </a:pPr>
            <a:fld id="{7C58261B-BD01-FD44-9707-C437C704A49D}" type="slidenum">
              <a:rPr lang="en-US" smtClean="0"/>
              <a:pPr>
                <a:defRPr/>
              </a:pPr>
              <a:t>‹#›</a:t>
            </a:fld>
            <a:endParaRPr lang="en-US"/>
          </a:p>
        </p:txBody>
      </p:sp>
    </p:spTree>
    <p:extLst>
      <p:ext uri="{BB962C8B-B14F-4D97-AF65-F5344CB8AC3E}">
        <p14:creationId xmlns:p14="http://schemas.microsoft.com/office/powerpoint/2010/main" val="40136331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7691" y="1219200"/>
            <a:ext cx="3810000" cy="48768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5700" y="1219200"/>
            <a:ext cx="3810000" cy="48768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8"/>
          <p:cNvSpPr>
            <a:spLocks noGrp="1"/>
          </p:cNvSpPr>
          <p:nvPr>
            <p:ph type="ftr" sz="quarter" idx="10"/>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6" name="Date Placeholder 9"/>
          <p:cNvSpPr>
            <a:spLocks noGrp="1"/>
          </p:cNvSpPr>
          <p:nvPr>
            <p:ph type="dt" sz="half" idx="11"/>
          </p:nvPr>
        </p:nvSpPr>
        <p:spPr/>
        <p:txBody>
          <a:bodyPr/>
          <a:lstStyle>
            <a:lvl1pPr>
              <a:defRPr/>
            </a:lvl1pPr>
          </a:lstStyle>
          <a:p>
            <a:pPr>
              <a:defRPr/>
            </a:pPr>
            <a:fld id="{C894EA07-3EB6-7640-BEBE-59930A55CF64}" type="datetime1">
              <a:rPr lang="en-US" smtClean="0"/>
              <a:pPr>
                <a:defRPr/>
              </a:pPr>
              <a:t>8/9/2016</a:t>
            </a:fld>
            <a:endParaRPr lang="en-US"/>
          </a:p>
        </p:txBody>
      </p:sp>
      <p:sp>
        <p:nvSpPr>
          <p:cNvPr id="7" name="Slide Number Placeholder 10"/>
          <p:cNvSpPr>
            <a:spLocks noGrp="1"/>
          </p:cNvSpPr>
          <p:nvPr>
            <p:ph type="sldNum" sz="quarter" idx="12"/>
          </p:nvPr>
        </p:nvSpPr>
        <p:spPr/>
        <p:txBody>
          <a:bodyPr/>
          <a:lstStyle>
            <a:lvl1pPr>
              <a:defRPr/>
            </a:lvl1pPr>
          </a:lstStyle>
          <a:p>
            <a:pPr>
              <a:defRPr/>
            </a:pPr>
            <a:fld id="{42D3854D-38FD-AF48-B309-F8C137943D3A}" type="slidenum">
              <a:rPr lang="en-US" smtClean="0"/>
              <a:pPr>
                <a:defRPr/>
              </a:pPr>
              <a:t>‹#›</a:t>
            </a:fld>
            <a:endParaRPr lang="en-US"/>
          </a:p>
        </p:txBody>
      </p:sp>
    </p:spTree>
    <p:extLst>
      <p:ext uri="{BB962C8B-B14F-4D97-AF65-F5344CB8AC3E}">
        <p14:creationId xmlns:p14="http://schemas.microsoft.com/office/powerpoint/2010/main" val="4005950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ftr" sz="quarter" idx="10"/>
          </p:nvPr>
        </p:nvSpPr>
        <p:spPr>
          <a:ln/>
        </p:spPr>
        <p:txBody>
          <a:bodyPr/>
          <a:lstStyle>
            <a:lvl1pPr>
              <a:defRPr/>
            </a:lvl1pPr>
          </a:lstStyle>
          <a:p>
            <a:pPr>
              <a:defRPr/>
            </a:pPr>
            <a:endParaRPr lang="en-US"/>
          </a:p>
        </p:txBody>
      </p:sp>
      <p:sp>
        <p:nvSpPr>
          <p:cNvPr id="8" name="Rectangle 11"/>
          <p:cNvSpPr>
            <a:spLocks noGrp="1" noChangeArrowheads="1"/>
          </p:cNvSpPr>
          <p:nvPr>
            <p:ph type="sldNum" sz="quarter" idx="11"/>
          </p:nvPr>
        </p:nvSpPr>
        <p:spPr>
          <a:ln/>
        </p:spPr>
        <p:txBody>
          <a:bodyPr/>
          <a:lstStyle>
            <a:lvl1pPr>
              <a:defRPr/>
            </a:lvl1pPr>
          </a:lstStyle>
          <a:p>
            <a:pPr>
              <a:defRPr/>
            </a:pPr>
            <a:fld id="{6F9FA76F-8ED3-4007-905D-B8B5EE12A981}" type="slidenum">
              <a:rPr lang="en-US"/>
              <a:pPr>
                <a:defRPr/>
              </a:pPr>
              <a:t>‹#›</a:t>
            </a:fld>
            <a:endParaRPr lang="en-US"/>
          </a:p>
        </p:txBody>
      </p:sp>
      <p:sp>
        <p:nvSpPr>
          <p:cNvPr id="9" name="Rectangle 12"/>
          <p:cNvSpPr>
            <a:spLocks noGrp="1" noChangeArrowheads="1"/>
          </p:cNvSpPr>
          <p:nvPr>
            <p:ph type="dt" sz="half" idx="12"/>
          </p:nvPr>
        </p:nvSpPr>
        <p:spPr>
          <a:ln/>
        </p:spPr>
        <p:txBody>
          <a:bodyPr/>
          <a:lstStyle>
            <a:lvl1pPr>
              <a:defRPr/>
            </a:lvl1pPr>
          </a:lstStyle>
          <a:p>
            <a:pPr>
              <a:defRPr/>
            </a:pPr>
            <a:fld id="{587A6984-3A7C-4C29-917F-679CBBC672F8}" type="datetime1">
              <a:rPr lang="en-US"/>
              <a:pPr>
                <a:defRPr/>
              </a:pPr>
              <a:t>8/9/2016</a:t>
            </a:fld>
            <a:endParaRPr lang="en-US"/>
          </a:p>
        </p:txBody>
      </p:sp>
    </p:spTree>
  </p:cSld>
  <p:clrMapOvr>
    <a:masterClrMapping/>
  </p:clrMapOvr>
  <p:transition spd="slow">
    <p:pull dir="rd"/>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017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41474"/>
            <a:ext cx="4040188" cy="4530725"/>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0017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41474"/>
            <a:ext cx="4041775" cy="4530725"/>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8"/>
          <p:cNvSpPr>
            <a:spLocks noGrp="1"/>
          </p:cNvSpPr>
          <p:nvPr>
            <p:ph type="ftr" sz="quarter" idx="10"/>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8" name="Date Placeholder 9"/>
          <p:cNvSpPr>
            <a:spLocks noGrp="1"/>
          </p:cNvSpPr>
          <p:nvPr>
            <p:ph type="dt" sz="half" idx="11"/>
          </p:nvPr>
        </p:nvSpPr>
        <p:spPr/>
        <p:txBody>
          <a:bodyPr/>
          <a:lstStyle>
            <a:lvl1pPr>
              <a:defRPr/>
            </a:lvl1pPr>
          </a:lstStyle>
          <a:p>
            <a:pPr>
              <a:defRPr/>
            </a:pPr>
            <a:fld id="{258EC7A2-951B-FD44-BEA1-A8131F249F75}" type="datetime1">
              <a:rPr lang="en-US" smtClean="0"/>
              <a:pPr>
                <a:defRPr/>
              </a:pPr>
              <a:t>8/9/2016</a:t>
            </a:fld>
            <a:endParaRPr lang="en-US"/>
          </a:p>
        </p:txBody>
      </p:sp>
      <p:sp>
        <p:nvSpPr>
          <p:cNvPr id="9" name="Slide Number Placeholder 10"/>
          <p:cNvSpPr>
            <a:spLocks noGrp="1"/>
          </p:cNvSpPr>
          <p:nvPr>
            <p:ph type="sldNum" sz="quarter" idx="12"/>
          </p:nvPr>
        </p:nvSpPr>
        <p:spPr/>
        <p:txBody>
          <a:bodyPr/>
          <a:lstStyle>
            <a:lvl1pPr>
              <a:defRPr/>
            </a:lvl1pPr>
          </a:lstStyle>
          <a:p>
            <a:pPr>
              <a:defRPr/>
            </a:pPr>
            <a:fld id="{B11D5FB9-BF9B-6841-8146-D15C042A8A01}" type="slidenum">
              <a:rPr lang="en-US" smtClean="0"/>
              <a:pPr>
                <a:defRPr/>
              </a:pPr>
              <a:t>‹#›</a:t>
            </a:fld>
            <a:endParaRPr lang="en-US"/>
          </a:p>
        </p:txBody>
      </p:sp>
      <p:sp>
        <p:nvSpPr>
          <p:cNvPr id="11" name="Title 1"/>
          <p:cNvSpPr>
            <a:spLocks noGrp="1"/>
          </p:cNvSpPr>
          <p:nvPr>
            <p:ph type="title"/>
          </p:nvPr>
        </p:nvSpPr>
        <p:spPr>
          <a:xfrm>
            <a:off x="865188" y="109538"/>
            <a:ext cx="7413625" cy="609600"/>
          </a:xfrm>
        </p:spPr>
        <p:txBody>
          <a:bodyPr/>
          <a:lstStyle/>
          <a:p>
            <a:r>
              <a:rPr lang="en-US" smtClean="0"/>
              <a:t>Click to edit Master title style</a:t>
            </a:r>
            <a:endParaRPr lang="en-US"/>
          </a:p>
        </p:txBody>
      </p:sp>
    </p:spTree>
    <p:extLst>
      <p:ext uri="{BB962C8B-B14F-4D97-AF65-F5344CB8AC3E}">
        <p14:creationId xmlns:p14="http://schemas.microsoft.com/office/powerpoint/2010/main" val="10050826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8"/>
          <p:cNvSpPr>
            <a:spLocks noGrp="1"/>
          </p:cNvSpPr>
          <p:nvPr>
            <p:ph type="ftr" sz="quarter" idx="10"/>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4" name="Date Placeholder 9"/>
          <p:cNvSpPr>
            <a:spLocks noGrp="1"/>
          </p:cNvSpPr>
          <p:nvPr>
            <p:ph type="dt" sz="half" idx="11"/>
          </p:nvPr>
        </p:nvSpPr>
        <p:spPr/>
        <p:txBody>
          <a:bodyPr/>
          <a:lstStyle>
            <a:lvl1pPr>
              <a:defRPr/>
            </a:lvl1pPr>
          </a:lstStyle>
          <a:p>
            <a:pPr>
              <a:defRPr/>
            </a:pPr>
            <a:fld id="{A2060859-44F0-584F-BB3C-F85D34B8023B}" type="datetime1">
              <a:rPr lang="en-US" smtClean="0"/>
              <a:pPr>
                <a:defRPr/>
              </a:pPr>
              <a:t>8/9/2016</a:t>
            </a:fld>
            <a:endParaRPr lang="en-US"/>
          </a:p>
        </p:txBody>
      </p:sp>
      <p:sp>
        <p:nvSpPr>
          <p:cNvPr id="5" name="Slide Number Placeholder 10"/>
          <p:cNvSpPr>
            <a:spLocks noGrp="1"/>
          </p:cNvSpPr>
          <p:nvPr>
            <p:ph type="sldNum" sz="quarter" idx="12"/>
          </p:nvPr>
        </p:nvSpPr>
        <p:spPr/>
        <p:txBody>
          <a:bodyPr/>
          <a:lstStyle>
            <a:lvl1pPr>
              <a:defRPr/>
            </a:lvl1pPr>
          </a:lstStyle>
          <a:p>
            <a:pPr>
              <a:defRPr/>
            </a:pPr>
            <a:fld id="{DFC9EB3A-364E-6646-B2FB-73368096A51D}" type="slidenum">
              <a:rPr lang="en-US" smtClean="0"/>
              <a:pPr>
                <a:defRPr/>
              </a:pPr>
              <a:t>‹#›</a:t>
            </a:fld>
            <a:endParaRPr lang="en-US"/>
          </a:p>
        </p:txBody>
      </p:sp>
    </p:spTree>
    <p:extLst>
      <p:ext uri="{BB962C8B-B14F-4D97-AF65-F5344CB8AC3E}">
        <p14:creationId xmlns:p14="http://schemas.microsoft.com/office/powerpoint/2010/main" val="2763785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8"/>
          <p:cNvSpPr>
            <a:spLocks noGrp="1"/>
          </p:cNvSpPr>
          <p:nvPr>
            <p:ph type="ftr" sz="quarter" idx="10"/>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3" name="Date Placeholder 9"/>
          <p:cNvSpPr>
            <a:spLocks noGrp="1"/>
          </p:cNvSpPr>
          <p:nvPr>
            <p:ph type="dt" sz="half" idx="11"/>
          </p:nvPr>
        </p:nvSpPr>
        <p:spPr/>
        <p:txBody>
          <a:bodyPr/>
          <a:lstStyle>
            <a:lvl1pPr>
              <a:defRPr/>
            </a:lvl1pPr>
          </a:lstStyle>
          <a:p>
            <a:pPr>
              <a:defRPr/>
            </a:pPr>
            <a:fld id="{CB330DB1-58E4-1D4F-98F6-D4CA8A8B71E2}" type="datetime1">
              <a:rPr lang="en-US" smtClean="0"/>
              <a:pPr>
                <a:defRPr/>
              </a:pPr>
              <a:t>8/9/2016</a:t>
            </a:fld>
            <a:endParaRPr lang="en-US"/>
          </a:p>
        </p:txBody>
      </p:sp>
      <p:sp>
        <p:nvSpPr>
          <p:cNvPr id="4" name="Slide Number Placeholder 10"/>
          <p:cNvSpPr>
            <a:spLocks noGrp="1"/>
          </p:cNvSpPr>
          <p:nvPr>
            <p:ph type="sldNum" sz="quarter" idx="12"/>
          </p:nvPr>
        </p:nvSpPr>
        <p:spPr/>
        <p:txBody>
          <a:bodyPr/>
          <a:lstStyle>
            <a:lvl1pPr>
              <a:defRPr/>
            </a:lvl1pPr>
          </a:lstStyle>
          <a:p>
            <a:pPr>
              <a:defRPr/>
            </a:pPr>
            <a:fld id="{0D4851A6-BC9A-3E45-9B6A-9A0E6C0781F9}" type="slidenum">
              <a:rPr lang="en-US" smtClean="0"/>
              <a:pPr>
                <a:defRPr/>
              </a:pPr>
              <a:t>‹#›</a:t>
            </a:fld>
            <a:endParaRPr lang="en-US"/>
          </a:p>
        </p:txBody>
      </p:sp>
    </p:spTree>
    <p:extLst>
      <p:ext uri="{BB962C8B-B14F-4D97-AF65-F5344CB8AC3E}">
        <p14:creationId xmlns:p14="http://schemas.microsoft.com/office/powerpoint/2010/main" val="3945151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000000"/>
                </a:solidFill>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8"/>
          <p:cNvSpPr>
            <a:spLocks noGrp="1"/>
          </p:cNvSpPr>
          <p:nvPr>
            <p:ph type="ftr" sz="quarter" idx="10"/>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6" name="Date Placeholder 9"/>
          <p:cNvSpPr>
            <a:spLocks noGrp="1"/>
          </p:cNvSpPr>
          <p:nvPr>
            <p:ph type="dt" sz="half" idx="11"/>
          </p:nvPr>
        </p:nvSpPr>
        <p:spPr/>
        <p:txBody>
          <a:bodyPr/>
          <a:lstStyle>
            <a:lvl1pPr>
              <a:defRPr/>
            </a:lvl1pPr>
          </a:lstStyle>
          <a:p>
            <a:pPr>
              <a:defRPr/>
            </a:pPr>
            <a:fld id="{80F6E6BB-D308-F54D-BE1E-BF82666255FF}" type="datetime1">
              <a:rPr lang="en-US" smtClean="0"/>
              <a:pPr>
                <a:defRPr/>
              </a:pPr>
              <a:t>8/9/2016</a:t>
            </a:fld>
            <a:endParaRPr lang="en-US"/>
          </a:p>
        </p:txBody>
      </p:sp>
      <p:sp>
        <p:nvSpPr>
          <p:cNvPr id="7" name="Slide Number Placeholder 10"/>
          <p:cNvSpPr>
            <a:spLocks noGrp="1"/>
          </p:cNvSpPr>
          <p:nvPr>
            <p:ph type="sldNum" sz="quarter" idx="12"/>
          </p:nvPr>
        </p:nvSpPr>
        <p:spPr/>
        <p:txBody>
          <a:bodyPr/>
          <a:lstStyle>
            <a:lvl1pPr>
              <a:defRPr/>
            </a:lvl1pPr>
          </a:lstStyle>
          <a:p>
            <a:pPr>
              <a:defRPr/>
            </a:pPr>
            <a:fld id="{9F9F6E4A-2E60-F84A-8E6A-21B15D1D132C}" type="slidenum">
              <a:rPr lang="en-US" smtClean="0"/>
              <a:pPr>
                <a:defRPr/>
              </a:pPr>
              <a:t>‹#›</a:t>
            </a:fld>
            <a:endParaRPr lang="en-US"/>
          </a:p>
        </p:txBody>
      </p:sp>
    </p:spTree>
    <p:extLst>
      <p:ext uri="{BB962C8B-B14F-4D97-AF65-F5344CB8AC3E}">
        <p14:creationId xmlns:p14="http://schemas.microsoft.com/office/powerpoint/2010/main" val="21689797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8"/>
          <p:cNvSpPr>
            <a:spLocks noGrp="1"/>
          </p:cNvSpPr>
          <p:nvPr>
            <p:ph type="ftr" sz="quarter" idx="10"/>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6" name="Date Placeholder 9"/>
          <p:cNvSpPr>
            <a:spLocks noGrp="1"/>
          </p:cNvSpPr>
          <p:nvPr>
            <p:ph type="dt" sz="half" idx="11"/>
          </p:nvPr>
        </p:nvSpPr>
        <p:spPr/>
        <p:txBody>
          <a:bodyPr/>
          <a:lstStyle>
            <a:lvl1pPr>
              <a:defRPr/>
            </a:lvl1pPr>
          </a:lstStyle>
          <a:p>
            <a:pPr>
              <a:defRPr/>
            </a:pPr>
            <a:fld id="{4501007D-8E57-0C48-A33F-D41F1D39824B}" type="datetime1">
              <a:rPr lang="en-US" smtClean="0"/>
              <a:pPr>
                <a:defRPr/>
              </a:pPr>
              <a:t>8/9/2016</a:t>
            </a:fld>
            <a:endParaRPr lang="en-US"/>
          </a:p>
        </p:txBody>
      </p:sp>
      <p:sp>
        <p:nvSpPr>
          <p:cNvPr id="7" name="Slide Number Placeholder 10"/>
          <p:cNvSpPr>
            <a:spLocks noGrp="1"/>
          </p:cNvSpPr>
          <p:nvPr>
            <p:ph type="sldNum" sz="quarter" idx="12"/>
          </p:nvPr>
        </p:nvSpPr>
        <p:spPr/>
        <p:txBody>
          <a:bodyPr/>
          <a:lstStyle>
            <a:lvl1pPr>
              <a:defRPr/>
            </a:lvl1pPr>
          </a:lstStyle>
          <a:p>
            <a:pPr>
              <a:defRPr/>
            </a:pPr>
            <a:fld id="{4F49AAB0-6C00-9E4A-8C23-89190C27D76E}" type="slidenum">
              <a:rPr lang="en-US" smtClean="0"/>
              <a:pPr>
                <a:defRPr/>
              </a:pPr>
              <a:t>‹#›</a:t>
            </a:fld>
            <a:endParaRPr lang="en-US"/>
          </a:p>
        </p:txBody>
      </p:sp>
    </p:spTree>
    <p:extLst>
      <p:ext uri="{BB962C8B-B14F-4D97-AF65-F5344CB8AC3E}">
        <p14:creationId xmlns:p14="http://schemas.microsoft.com/office/powerpoint/2010/main" val="6007181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8"/>
          <p:cNvSpPr>
            <a:spLocks noGrp="1"/>
          </p:cNvSpPr>
          <p:nvPr>
            <p:ph type="ftr" sz="quarter" idx="10"/>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5" name="Date Placeholder 9"/>
          <p:cNvSpPr>
            <a:spLocks noGrp="1"/>
          </p:cNvSpPr>
          <p:nvPr>
            <p:ph type="dt" sz="half" idx="11"/>
          </p:nvPr>
        </p:nvSpPr>
        <p:spPr/>
        <p:txBody>
          <a:bodyPr/>
          <a:lstStyle>
            <a:lvl1pPr>
              <a:defRPr/>
            </a:lvl1pPr>
          </a:lstStyle>
          <a:p>
            <a:pPr>
              <a:defRPr/>
            </a:pPr>
            <a:fld id="{F12A698E-A3EC-7440-BBCE-6B3E3863EBDF}" type="datetime1">
              <a:rPr lang="en-US" smtClean="0"/>
              <a:pPr>
                <a:defRPr/>
              </a:pPr>
              <a:t>8/9/2016</a:t>
            </a:fld>
            <a:endParaRPr lang="en-US"/>
          </a:p>
        </p:txBody>
      </p:sp>
      <p:sp>
        <p:nvSpPr>
          <p:cNvPr id="6" name="Slide Number Placeholder 10"/>
          <p:cNvSpPr>
            <a:spLocks noGrp="1"/>
          </p:cNvSpPr>
          <p:nvPr>
            <p:ph type="sldNum" sz="quarter" idx="12"/>
          </p:nvPr>
        </p:nvSpPr>
        <p:spPr/>
        <p:txBody>
          <a:bodyPr/>
          <a:lstStyle>
            <a:lvl1pPr>
              <a:defRPr/>
            </a:lvl1pPr>
          </a:lstStyle>
          <a:p>
            <a:pPr>
              <a:defRPr/>
            </a:pPr>
            <a:fld id="{A6193696-3243-D648-8AB3-6609B7CBD187}" type="slidenum">
              <a:rPr lang="en-US" smtClean="0"/>
              <a:pPr>
                <a:defRPr/>
              </a:pPr>
              <a:t>‹#›</a:t>
            </a:fld>
            <a:endParaRPr lang="en-US"/>
          </a:p>
        </p:txBody>
      </p:sp>
    </p:spTree>
    <p:extLst>
      <p:ext uri="{BB962C8B-B14F-4D97-AF65-F5344CB8AC3E}">
        <p14:creationId xmlns:p14="http://schemas.microsoft.com/office/powerpoint/2010/main" val="40324377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9538" y="939800"/>
            <a:ext cx="1998662" cy="5156200"/>
          </a:xfrm>
        </p:spPr>
        <p:txBody>
          <a:bodyPr vert="eaVert"/>
          <a:lstStyle>
            <a:lvl1pPr>
              <a:defRPr>
                <a:solidFill>
                  <a:schemeClr val="tx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8788" y="939800"/>
            <a:ext cx="5848350" cy="5156200"/>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8"/>
          <p:cNvSpPr>
            <a:spLocks noGrp="1"/>
          </p:cNvSpPr>
          <p:nvPr>
            <p:ph type="ftr" sz="quarter" idx="10"/>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5" name="Date Placeholder 9"/>
          <p:cNvSpPr>
            <a:spLocks noGrp="1"/>
          </p:cNvSpPr>
          <p:nvPr>
            <p:ph type="dt" sz="half" idx="11"/>
          </p:nvPr>
        </p:nvSpPr>
        <p:spPr/>
        <p:txBody>
          <a:bodyPr/>
          <a:lstStyle>
            <a:lvl1pPr>
              <a:defRPr/>
            </a:lvl1pPr>
          </a:lstStyle>
          <a:p>
            <a:pPr>
              <a:defRPr/>
            </a:pPr>
            <a:fld id="{254D777B-58EE-A341-A1DF-123967766B8D}" type="datetime1">
              <a:rPr lang="en-US" smtClean="0"/>
              <a:pPr>
                <a:defRPr/>
              </a:pPr>
              <a:t>8/9/2016</a:t>
            </a:fld>
            <a:endParaRPr lang="en-US"/>
          </a:p>
        </p:txBody>
      </p:sp>
      <p:sp>
        <p:nvSpPr>
          <p:cNvPr id="6" name="Slide Number Placeholder 10"/>
          <p:cNvSpPr>
            <a:spLocks noGrp="1"/>
          </p:cNvSpPr>
          <p:nvPr>
            <p:ph type="sldNum" sz="quarter" idx="12"/>
          </p:nvPr>
        </p:nvSpPr>
        <p:spPr/>
        <p:txBody>
          <a:bodyPr/>
          <a:lstStyle>
            <a:lvl1pPr>
              <a:defRPr/>
            </a:lvl1pPr>
          </a:lstStyle>
          <a:p>
            <a:pPr>
              <a:defRPr/>
            </a:pPr>
            <a:fld id="{1BBB9BE2-2EAC-4242-B2EF-7BDB0C494744}" type="slidenum">
              <a:rPr lang="en-US" smtClean="0"/>
              <a:pPr>
                <a:defRPr/>
              </a:pPr>
              <a:t>‹#›</a:t>
            </a:fld>
            <a:endParaRPr lang="en-US"/>
          </a:p>
        </p:txBody>
      </p:sp>
    </p:spTree>
    <p:extLst>
      <p:ext uri="{BB962C8B-B14F-4D97-AF65-F5344CB8AC3E}">
        <p14:creationId xmlns:p14="http://schemas.microsoft.com/office/powerpoint/2010/main" val="13370268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Content, and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219200"/>
            <a:ext cx="3810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19200"/>
            <a:ext cx="38100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33800"/>
            <a:ext cx="38100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8"/>
          <p:cNvSpPr>
            <a:spLocks noGrp="1"/>
          </p:cNvSpPr>
          <p:nvPr>
            <p:ph type="ftr" sz="quarter" idx="10"/>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7" name="Date Placeholder 9"/>
          <p:cNvSpPr>
            <a:spLocks noGrp="1"/>
          </p:cNvSpPr>
          <p:nvPr>
            <p:ph type="dt" sz="half" idx="11"/>
          </p:nvPr>
        </p:nvSpPr>
        <p:spPr/>
        <p:txBody>
          <a:bodyPr/>
          <a:lstStyle>
            <a:lvl1pPr>
              <a:defRPr/>
            </a:lvl1pPr>
          </a:lstStyle>
          <a:p>
            <a:pPr>
              <a:defRPr/>
            </a:pPr>
            <a:fld id="{4AAB25FB-A047-4D4C-B338-40D06681ED64}" type="datetime1">
              <a:rPr lang="en-US" smtClean="0"/>
              <a:pPr>
                <a:defRPr/>
              </a:pPr>
              <a:t>8/9/2016</a:t>
            </a:fld>
            <a:endParaRPr lang="en-US"/>
          </a:p>
        </p:txBody>
      </p:sp>
      <p:sp>
        <p:nvSpPr>
          <p:cNvPr id="8" name="Slide Number Placeholder 10"/>
          <p:cNvSpPr>
            <a:spLocks noGrp="1"/>
          </p:cNvSpPr>
          <p:nvPr>
            <p:ph type="sldNum" sz="quarter" idx="12"/>
          </p:nvPr>
        </p:nvSpPr>
        <p:spPr/>
        <p:txBody>
          <a:bodyPr/>
          <a:lstStyle>
            <a:lvl1pPr>
              <a:defRPr/>
            </a:lvl1pPr>
          </a:lstStyle>
          <a:p>
            <a:pPr>
              <a:defRPr/>
            </a:pPr>
            <a:fld id="{47172AEC-803B-EE40-A019-3F100C219DD6}" type="slidenum">
              <a:rPr lang="en-US" smtClean="0"/>
              <a:pPr>
                <a:defRPr/>
              </a:pPr>
              <a:t>‹#›</a:t>
            </a:fld>
            <a:endParaRPr lang="en-US"/>
          </a:p>
        </p:txBody>
      </p:sp>
      <p:sp>
        <p:nvSpPr>
          <p:cNvPr id="10" name="Title 1"/>
          <p:cNvSpPr>
            <a:spLocks noGrp="1"/>
          </p:cNvSpPr>
          <p:nvPr>
            <p:ph type="title"/>
          </p:nvPr>
        </p:nvSpPr>
        <p:spPr>
          <a:xfrm>
            <a:off x="865188" y="109538"/>
            <a:ext cx="7413625" cy="609600"/>
          </a:xfrm>
        </p:spPr>
        <p:txBody>
          <a:bodyPr/>
          <a:lstStyle/>
          <a:p>
            <a:r>
              <a:rPr lang="en-US" smtClean="0"/>
              <a:t>Click to edit Master title style</a:t>
            </a:r>
            <a:endParaRPr lang="en-US"/>
          </a:p>
        </p:txBody>
      </p:sp>
    </p:spTree>
    <p:extLst>
      <p:ext uri="{BB962C8B-B14F-4D97-AF65-F5344CB8AC3E}">
        <p14:creationId xmlns:p14="http://schemas.microsoft.com/office/powerpoint/2010/main" val="2734598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685800" y="1219200"/>
            <a:ext cx="7772400" cy="4876800"/>
          </a:xfrm>
        </p:spPr>
        <p:txBody>
          <a:bodyPr/>
          <a:lstStyle/>
          <a:p>
            <a:pPr lvl="0"/>
            <a:r>
              <a:rPr lang="en-US" noProof="0" smtClean="0"/>
              <a:t>Click icon to add table</a:t>
            </a:r>
            <a:endParaRPr lang="en-US" noProof="0"/>
          </a:p>
        </p:txBody>
      </p:sp>
      <p:sp>
        <p:nvSpPr>
          <p:cNvPr id="4" name="Footer Placeholder 8"/>
          <p:cNvSpPr>
            <a:spLocks noGrp="1"/>
          </p:cNvSpPr>
          <p:nvPr>
            <p:ph type="ftr" sz="quarter" idx="10"/>
          </p:nvPr>
        </p:nvSpPr>
        <p:spPr/>
        <p:txBody>
          <a:bodyPr/>
          <a:lstStyle>
            <a:lvl1pPr>
              <a:defRPr/>
            </a:lvl1pPr>
          </a:lstStyle>
          <a:p>
            <a:pPr>
              <a:defRPr/>
            </a:pPr>
            <a:r>
              <a:rPr lang="en-US" smtClean="0">
                <a:solidFill>
                  <a:prstClr val="white"/>
                </a:solidFill>
              </a:rPr>
              <a:t>GRC ISS Physical Sciences Research Briefing to Chief Scientist</a:t>
            </a:r>
            <a:endParaRPr lang="en-US">
              <a:solidFill>
                <a:prstClr val="white"/>
              </a:solidFill>
            </a:endParaRPr>
          </a:p>
        </p:txBody>
      </p:sp>
      <p:sp>
        <p:nvSpPr>
          <p:cNvPr id="5" name="Date Placeholder 9"/>
          <p:cNvSpPr>
            <a:spLocks noGrp="1"/>
          </p:cNvSpPr>
          <p:nvPr>
            <p:ph type="dt" sz="half" idx="11"/>
          </p:nvPr>
        </p:nvSpPr>
        <p:spPr/>
        <p:txBody>
          <a:bodyPr/>
          <a:lstStyle>
            <a:lvl1pPr>
              <a:defRPr/>
            </a:lvl1pPr>
          </a:lstStyle>
          <a:p>
            <a:pPr>
              <a:defRPr/>
            </a:pPr>
            <a:fld id="{0E7C1CB7-7DAA-FD40-A175-948166D77B95}" type="datetime1">
              <a:rPr lang="en-US" smtClean="0"/>
              <a:pPr>
                <a:defRPr/>
              </a:pPr>
              <a:t>8/9/2016</a:t>
            </a:fld>
            <a:endParaRPr lang="en-US"/>
          </a:p>
        </p:txBody>
      </p:sp>
      <p:sp>
        <p:nvSpPr>
          <p:cNvPr id="6" name="Slide Number Placeholder 10"/>
          <p:cNvSpPr>
            <a:spLocks noGrp="1"/>
          </p:cNvSpPr>
          <p:nvPr>
            <p:ph type="sldNum" sz="quarter" idx="12"/>
          </p:nvPr>
        </p:nvSpPr>
        <p:spPr/>
        <p:txBody>
          <a:bodyPr/>
          <a:lstStyle>
            <a:lvl1pPr>
              <a:defRPr/>
            </a:lvl1pPr>
          </a:lstStyle>
          <a:p>
            <a:pPr>
              <a:defRPr/>
            </a:pPr>
            <a:fld id="{47172AEC-803B-EE40-A019-3F100C219DD6}" type="slidenum">
              <a:rPr lang="en-US" smtClean="0"/>
              <a:pPr>
                <a:defRPr/>
              </a:pPr>
              <a:t>‹#›</a:t>
            </a:fld>
            <a:endParaRPr lang="en-US"/>
          </a:p>
        </p:txBody>
      </p:sp>
      <p:sp>
        <p:nvSpPr>
          <p:cNvPr id="8" name="Title 1"/>
          <p:cNvSpPr>
            <a:spLocks noGrp="1"/>
          </p:cNvSpPr>
          <p:nvPr>
            <p:ph type="title"/>
          </p:nvPr>
        </p:nvSpPr>
        <p:spPr>
          <a:xfrm>
            <a:off x="865188" y="109538"/>
            <a:ext cx="7413625" cy="609600"/>
          </a:xfrm>
        </p:spPr>
        <p:txBody>
          <a:bodyPr/>
          <a:lstStyle/>
          <a:p>
            <a:r>
              <a:rPr lang="en-US" smtClean="0"/>
              <a:t>Click to edit Master title style</a:t>
            </a:r>
            <a:endParaRPr lang="en-US"/>
          </a:p>
        </p:txBody>
      </p:sp>
    </p:spTree>
    <p:extLst>
      <p:ext uri="{BB962C8B-B14F-4D97-AF65-F5344CB8AC3E}">
        <p14:creationId xmlns:p14="http://schemas.microsoft.com/office/powerpoint/2010/main" val="470667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262204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ftr" sz="quarter" idx="10"/>
          </p:nvPr>
        </p:nvSpPr>
        <p:spPr>
          <a:ln/>
        </p:spPr>
        <p:txBody>
          <a:bodyPr/>
          <a:lstStyle>
            <a:lvl1pPr>
              <a:defRPr/>
            </a:lvl1pPr>
          </a:lstStyle>
          <a:p>
            <a:pPr>
              <a:defRPr/>
            </a:pPr>
            <a:endParaRPr lang="en-US"/>
          </a:p>
        </p:txBody>
      </p:sp>
      <p:sp>
        <p:nvSpPr>
          <p:cNvPr id="4" name="Rectangle 11"/>
          <p:cNvSpPr>
            <a:spLocks noGrp="1" noChangeArrowheads="1"/>
          </p:cNvSpPr>
          <p:nvPr>
            <p:ph type="sldNum" sz="quarter" idx="11"/>
          </p:nvPr>
        </p:nvSpPr>
        <p:spPr>
          <a:ln/>
        </p:spPr>
        <p:txBody>
          <a:bodyPr/>
          <a:lstStyle>
            <a:lvl1pPr>
              <a:defRPr/>
            </a:lvl1pPr>
          </a:lstStyle>
          <a:p>
            <a:pPr>
              <a:defRPr/>
            </a:pPr>
            <a:fld id="{9546317A-843C-429F-8383-7E0D34FA7230}" type="slidenum">
              <a:rPr lang="en-US"/>
              <a:pPr>
                <a:defRPr/>
              </a:pPr>
              <a:t>‹#›</a:t>
            </a:fld>
            <a:endParaRPr lang="en-US"/>
          </a:p>
        </p:txBody>
      </p:sp>
      <p:sp>
        <p:nvSpPr>
          <p:cNvPr id="5" name="Rectangle 12"/>
          <p:cNvSpPr>
            <a:spLocks noGrp="1" noChangeArrowheads="1"/>
          </p:cNvSpPr>
          <p:nvPr>
            <p:ph type="dt" sz="half" idx="12"/>
          </p:nvPr>
        </p:nvSpPr>
        <p:spPr>
          <a:ln/>
        </p:spPr>
        <p:txBody>
          <a:bodyPr/>
          <a:lstStyle>
            <a:lvl1pPr>
              <a:defRPr/>
            </a:lvl1pPr>
          </a:lstStyle>
          <a:p>
            <a:pPr>
              <a:defRPr/>
            </a:pPr>
            <a:fld id="{4B40E6F7-2AFF-4BC0-83CA-A01B14AA72CF}" type="datetime1">
              <a:rPr lang="en-US"/>
              <a:pPr>
                <a:defRPr/>
              </a:pPr>
              <a:t>8/9/2016</a:t>
            </a:fld>
            <a:endParaRPr lang="en-US"/>
          </a:p>
        </p:txBody>
      </p:sp>
    </p:spTree>
  </p:cSld>
  <p:clrMapOvr>
    <a:masterClrMapping/>
  </p:clrMapOvr>
  <p:transition spd="slow">
    <p:pull dir="rd"/>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4AF8368-CBF5-400F-BC61-D85961B10160}" type="slidenum">
              <a:rPr lang="en-US"/>
              <a:pPr/>
              <a:t>‹#›</a:t>
            </a:fld>
            <a:endParaRPr lang="en-US"/>
          </a:p>
        </p:txBody>
      </p:sp>
      <p:sp>
        <p:nvSpPr>
          <p:cNvPr id="5" name="Title 1"/>
          <p:cNvSpPr>
            <a:spLocks noGrp="1"/>
          </p:cNvSpPr>
          <p:nvPr>
            <p:ph type="title"/>
          </p:nvPr>
        </p:nvSpPr>
        <p:spPr>
          <a:xfrm>
            <a:off x="171043" y="155316"/>
            <a:ext cx="8789025" cy="432790"/>
          </a:xfrm>
        </p:spPr>
        <p:txBody>
          <a:bodyPr>
            <a:noAutofit/>
          </a:bodyPr>
          <a:lstStyle/>
          <a:p>
            <a:r>
              <a:rPr lang="en-US" smtClean="0"/>
              <a:t>Click to edit Master title style</a:t>
            </a:r>
            <a:endParaRPr lang="en-US"/>
          </a:p>
        </p:txBody>
      </p:sp>
      <p:sp>
        <p:nvSpPr>
          <p:cNvPr id="7" name="Text Placeholder 6"/>
          <p:cNvSpPr>
            <a:spLocks noGrp="1"/>
          </p:cNvSpPr>
          <p:nvPr>
            <p:ph type="body" sz="quarter" idx="13"/>
          </p:nvPr>
        </p:nvSpPr>
        <p:spPr>
          <a:xfrm>
            <a:off x="311150" y="950913"/>
            <a:ext cx="8475663" cy="4760912"/>
          </a:xfrm>
        </p:spPr>
        <p:txBody>
          <a:bodyPr/>
          <a:lstStyle>
            <a:lvl1pPr marL="0" indent="0">
              <a:spcBef>
                <a:spcPts val="0"/>
              </a:spcBef>
              <a:buFontTx/>
              <a:buNone/>
              <a:defRPr sz="1600" b="0"/>
            </a:lvl1pPr>
            <a:lvl2pPr marL="0" indent="0">
              <a:spcBef>
                <a:spcPts val="0"/>
              </a:spcBef>
              <a:buFontTx/>
              <a:buNone/>
              <a:defRPr sz="1600" b="0"/>
            </a:lvl2pPr>
            <a:lvl3pPr marL="0" indent="0">
              <a:spcBef>
                <a:spcPts val="0"/>
              </a:spcBef>
              <a:buFontTx/>
              <a:buNone/>
              <a:defRPr sz="1600" b="0"/>
            </a:lvl3pPr>
            <a:lvl4pPr marL="0" indent="0">
              <a:spcBef>
                <a:spcPts val="0"/>
              </a:spcBef>
              <a:buFontTx/>
              <a:buNone/>
              <a:defRPr sz="1600" b="0"/>
            </a:lvl4pPr>
            <a:lvl5pPr marL="0" indent="0">
              <a:spcBef>
                <a:spcPts val="0"/>
              </a:spcBef>
              <a:buFontTx/>
              <a:buNone/>
              <a:defRPr sz="1600"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882513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172" y="164075"/>
            <a:ext cx="8767598" cy="432790"/>
          </a:xfrm>
        </p:spPr>
        <p:txBody>
          <a:bodyPr>
            <a:noAutofit/>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pPr>
              <a:defRPr/>
            </a:pPr>
            <a:fld id="{50877A34-2015-46CB-B650-CD5C8DCA3FF8}" type="slidenum">
              <a:rPr lang="en-US"/>
              <a:pPr>
                <a:defRPr/>
              </a:pPr>
              <a:t>‹#›</a:t>
            </a:fld>
            <a:endParaRPr lang="en-US" sz="1000">
              <a:latin typeface="Times New Roman" pitchFamily="18" charset="0"/>
            </a:endParaRPr>
          </a:p>
        </p:txBody>
      </p:sp>
      <p:sp>
        <p:nvSpPr>
          <p:cNvPr id="8" name="Text Placeholder 7"/>
          <p:cNvSpPr>
            <a:spLocks noGrp="1"/>
          </p:cNvSpPr>
          <p:nvPr>
            <p:ph type="body" sz="quarter" idx="13" hasCustomPrompt="1"/>
          </p:nvPr>
        </p:nvSpPr>
        <p:spPr>
          <a:xfrm>
            <a:off x="6394295" y="289967"/>
            <a:ext cx="2519363" cy="235237"/>
          </a:xfrm>
          <a:ln>
            <a:noFill/>
          </a:ln>
        </p:spPr>
        <p:txBody>
          <a:bodyPr/>
          <a:lstStyle>
            <a:lvl1pPr algn="r">
              <a:buFontTx/>
              <a:buNone/>
              <a:defRPr sz="1200" b="0" i="0"/>
            </a:lvl1pPr>
            <a:lvl2pPr algn="r">
              <a:buFontTx/>
              <a:buNone/>
              <a:defRPr sz="1200" b="0" i="0"/>
            </a:lvl2pPr>
            <a:lvl3pPr algn="r">
              <a:buFontTx/>
              <a:buNone/>
              <a:defRPr sz="1200" b="0" i="0"/>
            </a:lvl3pPr>
            <a:lvl4pPr algn="r">
              <a:buFontTx/>
              <a:buNone/>
              <a:defRPr sz="1200" b="0" i="0"/>
            </a:lvl4pPr>
            <a:lvl5pPr algn="r">
              <a:buFontTx/>
              <a:buNone/>
              <a:defRPr sz="1200" b="0" i="0"/>
            </a:lvl5pPr>
          </a:lstStyle>
          <a:p>
            <a:pPr lvl="0"/>
            <a:r>
              <a:rPr lang="en-US" dirty="0" smtClean="0"/>
              <a:t>WBS 000000.00.00.00.00</a:t>
            </a:r>
            <a:endParaRPr lang="en-US" dirty="0"/>
          </a:p>
        </p:txBody>
      </p:sp>
      <p:sp>
        <p:nvSpPr>
          <p:cNvPr id="12" name="Picture Placeholder 11"/>
          <p:cNvSpPr>
            <a:spLocks noGrp="1"/>
          </p:cNvSpPr>
          <p:nvPr>
            <p:ph type="pic" sz="quarter" idx="15" hasCustomPrompt="1"/>
          </p:nvPr>
        </p:nvSpPr>
        <p:spPr>
          <a:xfrm>
            <a:off x="4568023" y="2253412"/>
            <a:ext cx="4368554" cy="3509015"/>
          </a:xfrm>
        </p:spPr>
        <p:txBody>
          <a:bodyPr/>
          <a:lstStyle>
            <a:lvl1pPr marL="0">
              <a:buFontTx/>
              <a:buNone/>
              <a:defRPr sz="1200" b="0" i="0"/>
            </a:lvl1pPr>
          </a:lstStyle>
          <a:p>
            <a:r>
              <a:rPr lang="en-US" dirty="0" smtClean="0"/>
              <a:t>Insert compressed graphics or pictures here</a:t>
            </a:r>
            <a:endParaRPr lang="en-US" dirty="0"/>
          </a:p>
        </p:txBody>
      </p:sp>
      <p:sp>
        <p:nvSpPr>
          <p:cNvPr id="14" name="Text Placeholder 13"/>
          <p:cNvSpPr>
            <a:spLocks noGrp="1"/>
          </p:cNvSpPr>
          <p:nvPr>
            <p:ph type="body" sz="quarter" idx="16"/>
          </p:nvPr>
        </p:nvSpPr>
        <p:spPr>
          <a:xfrm>
            <a:off x="4533182" y="685120"/>
            <a:ext cx="2576022" cy="1444393"/>
          </a:xfrm>
        </p:spPr>
        <p:txBody>
          <a:bodyPr/>
          <a:lstStyle>
            <a:lvl1pPr>
              <a:buFontTx/>
              <a:buNone/>
              <a:defRPr sz="1400" b="0"/>
            </a:lvl1pPr>
          </a:lstStyle>
          <a:p>
            <a:pPr lvl="0"/>
            <a:endParaRPr lang="en-US" dirty="0"/>
          </a:p>
        </p:txBody>
      </p:sp>
      <p:sp>
        <p:nvSpPr>
          <p:cNvPr id="20" name="Text Placeholder 19"/>
          <p:cNvSpPr>
            <a:spLocks noGrp="1"/>
          </p:cNvSpPr>
          <p:nvPr>
            <p:ph type="body" sz="quarter" idx="19"/>
          </p:nvPr>
        </p:nvSpPr>
        <p:spPr>
          <a:xfrm>
            <a:off x="173039" y="688750"/>
            <a:ext cx="4267440" cy="1869393"/>
          </a:xfrm>
        </p:spPr>
        <p:txBody>
          <a:bodyPr/>
          <a:lstStyle>
            <a:lvl1pPr marL="0" indent="0">
              <a:spcBef>
                <a:spcPts val="0"/>
              </a:spcBef>
              <a:buFontTx/>
              <a:buNone/>
              <a:defRPr sz="1400" b="0"/>
            </a:lvl1pPr>
            <a:lvl2pPr marL="45720" indent="182880">
              <a:spcBef>
                <a:spcPts val="0"/>
              </a:spcBef>
              <a:spcAft>
                <a:spcPts val="70"/>
              </a:spcAft>
              <a:buFont typeface="Arial"/>
              <a:buChar char="•"/>
              <a:defRPr sz="1400" b="0"/>
            </a:lvl2pPr>
            <a:lvl3pPr marL="45720" indent="182880">
              <a:spcBef>
                <a:spcPts val="0"/>
              </a:spcBef>
              <a:spcAft>
                <a:spcPts val="70"/>
              </a:spcAft>
              <a:buFont typeface="Arial"/>
              <a:buChar char="•"/>
              <a:defRPr sz="1400" b="0"/>
            </a:lvl3pPr>
            <a:lvl4pPr marL="45720" indent="182880">
              <a:spcBef>
                <a:spcPts val="0"/>
              </a:spcBef>
              <a:spcAft>
                <a:spcPts val="70"/>
              </a:spcAft>
              <a:buFont typeface="Arial"/>
              <a:buChar char="•"/>
              <a:defRPr sz="1400" b="0"/>
            </a:lvl4pPr>
            <a:lvl5pPr marL="45720" indent="182880">
              <a:spcBef>
                <a:spcPts val="0"/>
              </a:spcBef>
              <a:spcAft>
                <a:spcPts val="70"/>
              </a:spcAft>
              <a:buFont typeface="Arial"/>
              <a:buChar char="•"/>
              <a:defRPr sz="1400"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Text Placeholder 19"/>
          <p:cNvSpPr>
            <a:spLocks noGrp="1"/>
          </p:cNvSpPr>
          <p:nvPr>
            <p:ph type="body" sz="quarter" idx="20"/>
          </p:nvPr>
        </p:nvSpPr>
        <p:spPr>
          <a:xfrm>
            <a:off x="171225" y="2682650"/>
            <a:ext cx="4269254" cy="3086779"/>
          </a:xfrm>
        </p:spPr>
        <p:txBody>
          <a:bodyPr/>
          <a:lstStyle>
            <a:lvl1pPr marL="0" indent="0">
              <a:spcBef>
                <a:spcPts val="0"/>
              </a:spcBef>
              <a:buFontTx/>
              <a:buNone/>
              <a:defRPr sz="1400" b="0"/>
            </a:lvl1pPr>
            <a:lvl2pPr marL="45720" indent="182880">
              <a:spcBef>
                <a:spcPts val="0"/>
              </a:spcBef>
              <a:spcAft>
                <a:spcPts val="70"/>
              </a:spcAft>
              <a:buFont typeface="Arial"/>
              <a:buChar char="•"/>
              <a:defRPr sz="1400" b="0"/>
            </a:lvl2pPr>
            <a:lvl3pPr marL="45720" indent="182880">
              <a:spcBef>
                <a:spcPts val="0"/>
              </a:spcBef>
              <a:spcAft>
                <a:spcPts val="70"/>
              </a:spcAft>
              <a:buFont typeface="Arial"/>
              <a:buChar char="•"/>
              <a:defRPr sz="1400" b="0"/>
            </a:lvl3pPr>
            <a:lvl4pPr marL="45720" indent="182880">
              <a:spcBef>
                <a:spcPts val="0"/>
              </a:spcBef>
              <a:spcAft>
                <a:spcPts val="70"/>
              </a:spcAft>
              <a:buFont typeface="Arial"/>
              <a:buChar char="•"/>
              <a:defRPr sz="1400" b="0"/>
            </a:lvl4pPr>
            <a:lvl5pPr marL="45720" indent="182880">
              <a:spcBef>
                <a:spcPts val="0"/>
              </a:spcBef>
              <a:spcAft>
                <a:spcPts val="70"/>
              </a:spcAft>
              <a:buFont typeface="Arial"/>
              <a:buChar char="•"/>
              <a:defRPr sz="1400"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Text Placeholder 13"/>
          <p:cNvSpPr>
            <a:spLocks noGrp="1"/>
          </p:cNvSpPr>
          <p:nvPr>
            <p:ph type="body" sz="quarter" idx="21"/>
          </p:nvPr>
        </p:nvSpPr>
        <p:spPr>
          <a:xfrm>
            <a:off x="7109203" y="692377"/>
            <a:ext cx="1847605" cy="1437135"/>
          </a:xfrm>
        </p:spPr>
        <p:txBody>
          <a:bodyPr/>
          <a:lstStyle>
            <a:lvl1pPr algn="r">
              <a:buFontTx/>
              <a:buNone/>
              <a:defRPr sz="1400" b="0"/>
            </a:lvl1pPr>
          </a:lstStyle>
          <a:p>
            <a:pPr lvl="0"/>
            <a:endParaRPr lang="en-US" dirty="0"/>
          </a:p>
        </p:txBody>
      </p:sp>
    </p:spTree>
    <p:extLst>
      <p:ext uri="{BB962C8B-B14F-4D97-AF65-F5344CB8AC3E}">
        <p14:creationId xmlns:p14="http://schemas.microsoft.com/office/powerpoint/2010/main" val="815427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4AF8368-CBF5-400F-BC61-D85961B10160}" type="slidenum">
              <a:rPr lang="en-US"/>
              <a:pPr/>
              <a:t>‹#›</a:t>
            </a:fld>
            <a:endParaRPr lang="en-US"/>
          </a:p>
        </p:txBody>
      </p:sp>
      <p:sp>
        <p:nvSpPr>
          <p:cNvPr id="5" name="Title 1"/>
          <p:cNvSpPr>
            <a:spLocks noGrp="1"/>
          </p:cNvSpPr>
          <p:nvPr>
            <p:ph type="title"/>
          </p:nvPr>
        </p:nvSpPr>
        <p:spPr>
          <a:xfrm>
            <a:off x="171043" y="155316"/>
            <a:ext cx="8789025" cy="432790"/>
          </a:xfrm>
        </p:spPr>
        <p:txBody>
          <a:bodyPr>
            <a:noAutofit/>
          </a:bodyPr>
          <a:lstStyle/>
          <a:p>
            <a:r>
              <a:rPr lang="en-US" smtClean="0"/>
              <a:t>Click to edit Master title style</a:t>
            </a:r>
            <a:endParaRPr lang="en-US"/>
          </a:p>
        </p:txBody>
      </p:sp>
      <p:sp>
        <p:nvSpPr>
          <p:cNvPr id="7" name="Text Placeholder 6"/>
          <p:cNvSpPr>
            <a:spLocks noGrp="1"/>
          </p:cNvSpPr>
          <p:nvPr>
            <p:ph type="body" sz="quarter" idx="13"/>
          </p:nvPr>
        </p:nvSpPr>
        <p:spPr>
          <a:xfrm>
            <a:off x="311150" y="950913"/>
            <a:ext cx="8475663" cy="4760912"/>
          </a:xfrm>
        </p:spPr>
        <p:txBody>
          <a:bodyPr/>
          <a:lstStyle>
            <a:lvl1pPr marL="0" indent="0">
              <a:spcBef>
                <a:spcPts val="0"/>
              </a:spcBef>
              <a:buFontTx/>
              <a:buNone/>
              <a:defRPr sz="1600" b="0"/>
            </a:lvl1pPr>
            <a:lvl2pPr marL="0" indent="0">
              <a:spcBef>
                <a:spcPts val="0"/>
              </a:spcBef>
              <a:buFontTx/>
              <a:buNone/>
              <a:defRPr sz="1600" b="0"/>
            </a:lvl2pPr>
            <a:lvl3pPr marL="0" indent="0">
              <a:spcBef>
                <a:spcPts val="0"/>
              </a:spcBef>
              <a:buFontTx/>
              <a:buNone/>
              <a:defRPr sz="1600" b="0"/>
            </a:lvl3pPr>
            <a:lvl4pPr marL="0" indent="0">
              <a:spcBef>
                <a:spcPts val="0"/>
              </a:spcBef>
              <a:buFontTx/>
              <a:buNone/>
              <a:defRPr sz="1600" b="0"/>
            </a:lvl4pPr>
            <a:lvl5pPr marL="0" indent="0">
              <a:spcBef>
                <a:spcPts val="0"/>
              </a:spcBef>
              <a:buFontTx/>
              <a:buNone/>
              <a:defRPr sz="1600"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845712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6"/>
          <p:cNvSpPr>
            <a:spLocks noGrp="1" noChangeArrowheads="1"/>
          </p:cNvSpPr>
          <p:nvPr>
            <p:ph type="sldNum" sz="quarter" idx="10"/>
          </p:nvPr>
        </p:nvSpPr>
        <p:spPr>
          <a:ln/>
        </p:spPr>
        <p:txBody>
          <a:bodyPr/>
          <a:lstStyle>
            <a:lvl1pPr>
              <a:defRPr/>
            </a:lvl1pPr>
          </a:lstStyle>
          <a:p>
            <a:pPr>
              <a:defRPr/>
            </a:pPr>
            <a:fld id="{240A41B6-B83B-4FC8-B1D4-C484F6CBE773}" type="slidenum">
              <a:rPr lang="en-US">
                <a:solidFill>
                  <a:srgbClr val="003296"/>
                </a:solidFill>
              </a:rPr>
              <a:pPr>
                <a:defRPr/>
              </a:pPr>
              <a:t>‹#›</a:t>
            </a:fld>
            <a:endParaRPr lang="en-US">
              <a:solidFill>
                <a:srgbClr val="003296"/>
              </a:solidFill>
            </a:endParaRPr>
          </a:p>
        </p:txBody>
      </p:sp>
    </p:spTree>
    <p:extLst>
      <p:ext uri="{BB962C8B-B14F-4D97-AF65-F5344CB8AC3E}">
        <p14:creationId xmlns:p14="http://schemas.microsoft.com/office/powerpoint/2010/main" val="9350692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sldNum" sz="quarter" idx="10"/>
          </p:nvPr>
        </p:nvSpPr>
        <p:spPr>
          <a:ln/>
        </p:spPr>
        <p:txBody>
          <a:bodyPr/>
          <a:lstStyle>
            <a:lvl1pPr>
              <a:defRPr/>
            </a:lvl1pPr>
          </a:lstStyle>
          <a:p>
            <a:pPr>
              <a:defRPr/>
            </a:pPr>
            <a:fld id="{1E091521-2F57-4489-B35F-63D4B1DC3913}" type="slidenum">
              <a:rPr lang="en-US">
                <a:solidFill>
                  <a:srgbClr val="003296"/>
                </a:solidFill>
              </a:rPr>
              <a:pPr>
                <a:defRPr/>
              </a:pPr>
              <a:t>‹#›</a:t>
            </a:fld>
            <a:endParaRPr lang="en-US">
              <a:solidFill>
                <a:srgbClr val="003296"/>
              </a:solidFill>
            </a:endParaRPr>
          </a:p>
        </p:txBody>
      </p:sp>
    </p:spTree>
    <p:extLst>
      <p:ext uri="{BB962C8B-B14F-4D97-AF65-F5344CB8AC3E}">
        <p14:creationId xmlns:p14="http://schemas.microsoft.com/office/powerpoint/2010/main" val="34438301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sldNum" sz="quarter" idx="10"/>
          </p:nvPr>
        </p:nvSpPr>
        <p:spPr>
          <a:ln/>
        </p:spPr>
        <p:txBody>
          <a:bodyPr/>
          <a:lstStyle>
            <a:lvl1pPr>
              <a:defRPr/>
            </a:lvl1pPr>
          </a:lstStyle>
          <a:p>
            <a:pPr>
              <a:defRPr/>
            </a:pPr>
            <a:fld id="{E03C20C3-28CD-4CA5-9F2C-C4EADC70438A}" type="slidenum">
              <a:rPr lang="en-US">
                <a:solidFill>
                  <a:srgbClr val="003296"/>
                </a:solidFill>
              </a:rPr>
              <a:pPr>
                <a:defRPr/>
              </a:pPr>
              <a:t>‹#›</a:t>
            </a:fld>
            <a:endParaRPr lang="en-US">
              <a:solidFill>
                <a:srgbClr val="003296"/>
              </a:solidFill>
            </a:endParaRPr>
          </a:p>
        </p:txBody>
      </p:sp>
    </p:spTree>
    <p:extLst>
      <p:ext uri="{BB962C8B-B14F-4D97-AF65-F5344CB8AC3E}">
        <p14:creationId xmlns:p14="http://schemas.microsoft.com/office/powerpoint/2010/main" val="13128350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sldNum" sz="quarter" idx="10"/>
          </p:nvPr>
        </p:nvSpPr>
        <p:spPr>
          <a:ln/>
        </p:spPr>
        <p:txBody>
          <a:bodyPr/>
          <a:lstStyle>
            <a:lvl1pPr>
              <a:defRPr/>
            </a:lvl1pPr>
          </a:lstStyle>
          <a:p>
            <a:pPr>
              <a:defRPr/>
            </a:pPr>
            <a:fld id="{5FE7AA87-0415-4226-9586-4C10886D03CB}" type="slidenum">
              <a:rPr lang="en-US">
                <a:solidFill>
                  <a:srgbClr val="003296"/>
                </a:solidFill>
              </a:rPr>
              <a:pPr>
                <a:defRPr/>
              </a:pPr>
              <a:t>‹#›</a:t>
            </a:fld>
            <a:endParaRPr lang="en-US">
              <a:solidFill>
                <a:srgbClr val="003296"/>
              </a:solidFill>
            </a:endParaRPr>
          </a:p>
        </p:txBody>
      </p:sp>
    </p:spTree>
    <p:extLst>
      <p:ext uri="{BB962C8B-B14F-4D97-AF65-F5344CB8AC3E}">
        <p14:creationId xmlns:p14="http://schemas.microsoft.com/office/powerpoint/2010/main" val="858268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sldNum" sz="quarter" idx="10"/>
          </p:nvPr>
        </p:nvSpPr>
        <p:spPr>
          <a:ln/>
        </p:spPr>
        <p:txBody>
          <a:bodyPr/>
          <a:lstStyle>
            <a:lvl1pPr>
              <a:defRPr/>
            </a:lvl1pPr>
          </a:lstStyle>
          <a:p>
            <a:pPr>
              <a:defRPr/>
            </a:pPr>
            <a:fld id="{9B380DAF-67C4-4D93-945C-00CA7387BE98}" type="slidenum">
              <a:rPr lang="en-US">
                <a:solidFill>
                  <a:srgbClr val="003296"/>
                </a:solidFill>
              </a:rPr>
              <a:pPr>
                <a:defRPr/>
              </a:pPr>
              <a:t>‹#›</a:t>
            </a:fld>
            <a:endParaRPr lang="en-US">
              <a:solidFill>
                <a:srgbClr val="003296"/>
              </a:solidFill>
            </a:endParaRPr>
          </a:p>
        </p:txBody>
      </p:sp>
    </p:spTree>
    <p:extLst>
      <p:ext uri="{BB962C8B-B14F-4D97-AF65-F5344CB8AC3E}">
        <p14:creationId xmlns:p14="http://schemas.microsoft.com/office/powerpoint/2010/main" val="1615745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sldNum" sz="quarter" idx="10"/>
          </p:nvPr>
        </p:nvSpPr>
        <p:spPr>
          <a:ln/>
        </p:spPr>
        <p:txBody>
          <a:bodyPr/>
          <a:lstStyle>
            <a:lvl1pPr>
              <a:defRPr/>
            </a:lvl1pPr>
          </a:lstStyle>
          <a:p>
            <a:pPr>
              <a:defRPr/>
            </a:pPr>
            <a:fld id="{D711D185-9A4E-4FDE-BA96-FCF16E155022}" type="slidenum">
              <a:rPr lang="en-US">
                <a:solidFill>
                  <a:srgbClr val="003296"/>
                </a:solidFill>
              </a:rPr>
              <a:pPr>
                <a:defRPr/>
              </a:pPr>
              <a:t>‹#›</a:t>
            </a:fld>
            <a:endParaRPr lang="en-US">
              <a:solidFill>
                <a:srgbClr val="003296"/>
              </a:solidFill>
            </a:endParaRPr>
          </a:p>
        </p:txBody>
      </p:sp>
    </p:spTree>
    <p:extLst>
      <p:ext uri="{BB962C8B-B14F-4D97-AF65-F5344CB8AC3E}">
        <p14:creationId xmlns:p14="http://schemas.microsoft.com/office/powerpoint/2010/main" val="4758715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sldNum" sz="quarter" idx="10"/>
          </p:nvPr>
        </p:nvSpPr>
        <p:spPr>
          <a:ln/>
        </p:spPr>
        <p:txBody>
          <a:bodyPr/>
          <a:lstStyle>
            <a:lvl1pPr>
              <a:defRPr/>
            </a:lvl1pPr>
          </a:lstStyle>
          <a:p>
            <a:pPr>
              <a:defRPr/>
            </a:pPr>
            <a:fld id="{C4E02496-2A5C-4C8F-931B-8BB3F5DDC3BF}" type="slidenum">
              <a:rPr lang="en-US">
                <a:solidFill>
                  <a:srgbClr val="003296"/>
                </a:solidFill>
              </a:rPr>
              <a:pPr>
                <a:defRPr/>
              </a:pPr>
              <a:t>‹#›</a:t>
            </a:fld>
            <a:endParaRPr lang="en-US">
              <a:solidFill>
                <a:srgbClr val="003296"/>
              </a:solidFill>
            </a:endParaRPr>
          </a:p>
        </p:txBody>
      </p:sp>
    </p:spTree>
    <p:extLst>
      <p:ext uri="{BB962C8B-B14F-4D97-AF65-F5344CB8AC3E}">
        <p14:creationId xmlns:p14="http://schemas.microsoft.com/office/powerpoint/2010/main" val="2163295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ftr" sz="quarter" idx="10"/>
          </p:nvPr>
        </p:nvSpPr>
        <p:spPr>
          <a:ln/>
        </p:spPr>
        <p:txBody>
          <a:bodyPr/>
          <a:lstStyle>
            <a:lvl1pPr>
              <a:defRPr/>
            </a:lvl1pPr>
          </a:lstStyle>
          <a:p>
            <a:pPr>
              <a:defRPr/>
            </a:pPr>
            <a:endParaRPr lang="en-US"/>
          </a:p>
        </p:txBody>
      </p:sp>
      <p:sp>
        <p:nvSpPr>
          <p:cNvPr id="3" name="Rectangle 11"/>
          <p:cNvSpPr>
            <a:spLocks noGrp="1" noChangeArrowheads="1"/>
          </p:cNvSpPr>
          <p:nvPr>
            <p:ph type="sldNum" sz="quarter" idx="11"/>
          </p:nvPr>
        </p:nvSpPr>
        <p:spPr>
          <a:ln/>
        </p:spPr>
        <p:txBody>
          <a:bodyPr/>
          <a:lstStyle>
            <a:lvl1pPr>
              <a:defRPr/>
            </a:lvl1pPr>
          </a:lstStyle>
          <a:p>
            <a:pPr>
              <a:defRPr/>
            </a:pPr>
            <a:fld id="{31F705DF-0C9A-4CD1-9DB7-F39DC9228625}" type="slidenum">
              <a:rPr lang="en-US"/>
              <a:pPr>
                <a:defRPr/>
              </a:pPr>
              <a:t>‹#›</a:t>
            </a:fld>
            <a:endParaRPr lang="en-US"/>
          </a:p>
        </p:txBody>
      </p:sp>
      <p:sp>
        <p:nvSpPr>
          <p:cNvPr id="4" name="Rectangle 12"/>
          <p:cNvSpPr>
            <a:spLocks noGrp="1" noChangeArrowheads="1"/>
          </p:cNvSpPr>
          <p:nvPr>
            <p:ph type="dt" sz="half" idx="12"/>
          </p:nvPr>
        </p:nvSpPr>
        <p:spPr>
          <a:ln/>
        </p:spPr>
        <p:txBody>
          <a:bodyPr/>
          <a:lstStyle>
            <a:lvl1pPr>
              <a:defRPr/>
            </a:lvl1pPr>
          </a:lstStyle>
          <a:p>
            <a:pPr>
              <a:defRPr/>
            </a:pPr>
            <a:fld id="{639CD69E-11FA-4E2E-91C7-A3B99FC22E60}" type="datetime1">
              <a:rPr lang="en-US"/>
              <a:pPr>
                <a:defRPr/>
              </a:pPr>
              <a:t>8/9/2016</a:t>
            </a:fld>
            <a:endParaRPr lang="en-US"/>
          </a:p>
        </p:txBody>
      </p:sp>
    </p:spTree>
  </p:cSld>
  <p:clrMapOvr>
    <a:masterClrMapping/>
  </p:clrMapOvr>
  <p:transition spd="slow">
    <p:pull dir="rd"/>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sldNum" sz="quarter" idx="10"/>
          </p:nvPr>
        </p:nvSpPr>
        <p:spPr>
          <a:ln/>
        </p:spPr>
        <p:txBody>
          <a:bodyPr/>
          <a:lstStyle>
            <a:lvl1pPr>
              <a:defRPr/>
            </a:lvl1pPr>
          </a:lstStyle>
          <a:p>
            <a:pPr>
              <a:defRPr/>
            </a:pPr>
            <a:fld id="{BD28E8A1-BC92-498D-A8DF-37B762CE364F}" type="slidenum">
              <a:rPr lang="en-US">
                <a:solidFill>
                  <a:srgbClr val="003296"/>
                </a:solidFill>
              </a:rPr>
              <a:pPr>
                <a:defRPr/>
              </a:pPr>
              <a:t>‹#›</a:t>
            </a:fld>
            <a:endParaRPr lang="en-US">
              <a:solidFill>
                <a:srgbClr val="003296"/>
              </a:solidFill>
            </a:endParaRPr>
          </a:p>
        </p:txBody>
      </p:sp>
    </p:spTree>
    <p:extLst>
      <p:ext uri="{BB962C8B-B14F-4D97-AF65-F5344CB8AC3E}">
        <p14:creationId xmlns:p14="http://schemas.microsoft.com/office/powerpoint/2010/main" val="31902544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sldNum" sz="quarter" idx="10"/>
          </p:nvPr>
        </p:nvSpPr>
        <p:spPr>
          <a:ln/>
        </p:spPr>
        <p:txBody>
          <a:bodyPr/>
          <a:lstStyle>
            <a:lvl1pPr>
              <a:defRPr/>
            </a:lvl1pPr>
          </a:lstStyle>
          <a:p>
            <a:pPr>
              <a:defRPr/>
            </a:pPr>
            <a:fld id="{1933B95A-28DD-4DAF-B43F-0D271E7DC2FA}" type="slidenum">
              <a:rPr lang="en-US">
                <a:solidFill>
                  <a:srgbClr val="003296"/>
                </a:solidFill>
              </a:rPr>
              <a:pPr>
                <a:defRPr/>
              </a:pPr>
              <a:t>‹#›</a:t>
            </a:fld>
            <a:endParaRPr lang="en-US">
              <a:solidFill>
                <a:srgbClr val="003296"/>
              </a:solidFill>
            </a:endParaRPr>
          </a:p>
        </p:txBody>
      </p:sp>
    </p:spTree>
    <p:extLst>
      <p:ext uri="{BB962C8B-B14F-4D97-AF65-F5344CB8AC3E}">
        <p14:creationId xmlns:p14="http://schemas.microsoft.com/office/powerpoint/2010/main" val="3922549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sldNum" sz="quarter" idx="10"/>
          </p:nvPr>
        </p:nvSpPr>
        <p:spPr>
          <a:ln/>
        </p:spPr>
        <p:txBody>
          <a:bodyPr/>
          <a:lstStyle>
            <a:lvl1pPr>
              <a:defRPr/>
            </a:lvl1pPr>
          </a:lstStyle>
          <a:p>
            <a:pPr>
              <a:defRPr/>
            </a:pPr>
            <a:fld id="{ADCEF476-DD2F-4C1F-A605-1F12671FA5A4}" type="slidenum">
              <a:rPr lang="en-US">
                <a:solidFill>
                  <a:srgbClr val="003296"/>
                </a:solidFill>
              </a:rPr>
              <a:pPr>
                <a:defRPr/>
              </a:pPr>
              <a:t>‹#›</a:t>
            </a:fld>
            <a:endParaRPr lang="en-US">
              <a:solidFill>
                <a:srgbClr val="003296"/>
              </a:solidFill>
            </a:endParaRPr>
          </a:p>
        </p:txBody>
      </p:sp>
    </p:spTree>
    <p:extLst>
      <p:ext uri="{BB962C8B-B14F-4D97-AF65-F5344CB8AC3E}">
        <p14:creationId xmlns:p14="http://schemas.microsoft.com/office/powerpoint/2010/main" val="19216053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9050"/>
            <a:ext cx="2190750" cy="61071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1450" y="19050"/>
            <a:ext cx="6419850" cy="610711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sldNum" sz="quarter" idx="10"/>
          </p:nvPr>
        </p:nvSpPr>
        <p:spPr>
          <a:ln/>
        </p:spPr>
        <p:txBody>
          <a:bodyPr/>
          <a:lstStyle>
            <a:lvl1pPr>
              <a:defRPr/>
            </a:lvl1pPr>
          </a:lstStyle>
          <a:p>
            <a:pPr>
              <a:defRPr/>
            </a:pPr>
            <a:fld id="{9280D969-8CD8-41DC-BE3B-66BFD08E8898}" type="slidenum">
              <a:rPr lang="en-US">
                <a:solidFill>
                  <a:srgbClr val="003296"/>
                </a:solidFill>
              </a:rPr>
              <a:pPr>
                <a:defRPr/>
              </a:pPr>
              <a:t>‹#›</a:t>
            </a:fld>
            <a:endParaRPr lang="en-US">
              <a:solidFill>
                <a:srgbClr val="003296"/>
              </a:solidFill>
            </a:endParaRPr>
          </a:p>
        </p:txBody>
      </p:sp>
    </p:spTree>
    <p:extLst>
      <p:ext uri="{BB962C8B-B14F-4D97-AF65-F5344CB8AC3E}">
        <p14:creationId xmlns:p14="http://schemas.microsoft.com/office/powerpoint/2010/main" val="6572321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241300"/>
            <a:ext cx="7772400" cy="57023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ftr" sz="quarter" idx="10"/>
          </p:nvPr>
        </p:nvSpPr>
        <p:spPr>
          <a:xfrm>
            <a:off x="3124200" y="6356350"/>
            <a:ext cx="2895600" cy="365125"/>
          </a:xfrm>
          <a:prstGeom prst="rect">
            <a:avLst/>
          </a:prstGeom>
          <a:ln/>
        </p:spPr>
        <p:txBody>
          <a:bodyPr/>
          <a:lstStyle>
            <a:lvl1pPr>
              <a:defRPr/>
            </a:lvl1pPr>
          </a:lstStyle>
          <a:p>
            <a:pPr defTabSz="914400" eaLnBrk="0" hangingPunct="0">
              <a:defRPr/>
            </a:pPr>
            <a:endParaRPr lang="en-US" sz="2000">
              <a:solidFill>
                <a:srgbClr val="003296"/>
              </a:solidFill>
              <a:latin typeface="Times" pitchFamily="18" charset="0"/>
            </a:endParaRPr>
          </a:p>
        </p:txBody>
      </p:sp>
      <p:sp>
        <p:nvSpPr>
          <p:cNvPr id="4" name="Rectangle 6"/>
          <p:cNvSpPr>
            <a:spLocks noGrp="1" noChangeArrowheads="1"/>
          </p:cNvSpPr>
          <p:nvPr>
            <p:ph type="sldNum" sz="quarter" idx="11"/>
          </p:nvPr>
        </p:nvSpPr>
        <p:spPr>
          <a:ln/>
        </p:spPr>
        <p:txBody>
          <a:bodyPr/>
          <a:lstStyle>
            <a:lvl1pPr>
              <a:defRPr/>
            </a:lvl1pPr>
          </a:lstStyle>
          <a:p>
            <a:pPr>
              <a:defRPr/>
            </a:pPr>
            <a:fld id="{0894B8C3-4EFD-4A12-91FC-56EBDDBC0C30}" type="slidenum">
              <a:rPr lang="en-US">
                <a:solidFill>
                  <a:srgbClr val="003296"/>
                </a:solidFill>
              </a:rPr>
              <a:pPr>
                <a:defRPr/>
              </a:pPr>
              <a:t>‹#›</a:t>
            </a:fld>
            <a:endParaRPr lang="en-US" sz="1000">
              <a:solidFill>
                <a:srgbClr val="003296"/>
              </a:solidFill>
              <a:latin typeface="Times New Roman" pitchFamily="18" charset="0"/>
            </a:endParaRPr>
          </a:p>
        </p:txBody>
      </p:sp>
      <p:sp>
        <p:nvSpPr>
          <p:cNvPr id="5" name="Rectangle 7"/>
          <p:cNvSpPr>
            <a:spLocks noGrp="1" noChangeArrowheads="1"/>
          </p:cNvSpPr>
          <p:nvPr>
            <p:ph type="dt" sz="half" idx="12"/>
          </p:nvPr>
        </p:nvSpPr>
        <p:spPr>
          <a:xfrm>
            <a:off x="457200" y="6356350"/>
            <a:ext cx="2133600" cy="365125"/>
          </a:xfrm>
          <a:prstGeom prst="rect">
            <a:avLst/>
          </a:prstGeom>
          <a:ln/>
        </p:spPr>
        <p:txBody>
          <a:bodyPr/>
          <a:lstStyle>
            <a:lvl1pPr>
              <a:defRPr/>
            </a:lvl1pPr>
          </a:lstStyle>
          <a:p>
            <a:pPr defTabSz="914400" eaLnBrk="0" hangingPunct="0">
              <a:defRPr/>
            </a:pPr>
            <a:fld id="{E176270C-D8B3-457A-BBA7-2A38F2367045}" type="datetime1">
              <a:rPr lang="en-US" sz="2000">
                <a:solidFill>
                  <a:srgbClr val="003296"/>
                </a:solidFill>
                <a:latin typeface="Times" pitchFamily="18" charset="0"/>
              </a:rPr>
              <a:pPr defTabSz="914400" eaLnBrk="0" hangingPunct="0">
                <a:defRPr/>
              </a:pPr>
              <a:t>8/9/2016</a:t>
            </a:fld>
            <a:endParaRPr lang="en-US" sz="2000">
              <a:solidFill>
                <a:srgbClr val="003296"/>
              </a:solidFill>
              <a:latin typeface="Times New Roman" pitchFamily="18" charset="0"/>
            </a:endParaRPr>
          </a:p>
        </p:txBody>
      </p:sp>
    </p:spTree>
    <p:extLst>
      <p:ext uri="{BB962C8B-B14F-4D97-AF65-F5344CB8AC3E}">
        <p14:creationId xmlns:p14="http://schemas.microsoft.com/office/powerpoint/2010/main" val="6187895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1438"/>
            <a:ext cx="7772400" cy="7508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19200"/>
            <a:ext cx="3810000" cy="472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19200"/>
            <a:ext cx="3810000" cy="2286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57600"/>
            <a:ext cx="3810000" cy="2286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ftr" sz="quarter" idx="10"/>
          </p:nvPr>
        </p:nvSpPr>
        <p:spPr>
          <a:xfrm>
            <a:off x="2124075" y="6535738"/>
            <a:ext cx="4895850" cy="258762"/>
          </a:xfrm>
          <a:prstGeom prst="rect">
            <a:avLst/>
          </a:prstGeom>
        </p:spPr>
        <p:txBody>
          <a:bodyPr/>
          <a:lstStyle>
            <a:lvl1pPr>
              <a:defRPr>
                <a:latin typeface="Arial" pitchFamily="33" charset="0"/>
                <a:ea typeface="+mn-ea"/>
                <a:cs typeface="ヒラギノ角ゴ Pro W3" pitchFamily="33" charset="-128"/>
              </a:defRPr>
            </a:lvl1pPr>
          </a:lstStyle>
          <a:p>
            <a:pPr defTabSz="914400" eaLnBrk="0" hangingPunct="0">
              <a:defRPr/>
            </a:pPr>
            <a:endParaRPr lang="en-US" sz="2000">
              <a:solidFill>
                <a:srgbClr val="003296"/>
              </a:solidFill>
            </a:endParaRPr>
          </a:p>
        </p:txBody>
      </p:sp>
      <p:sp>
        <p:nvSpPr>
          <p:cNvPr id="7" name="Rectangle 5"/>
          <p:cNvSpPr>
            <a:spLocks noGrp="1" noChangeArrowheads="1"/>
          </p:cNvSpPr>
          <p:nvPr>
            <p:ph type="sldNum" sz="quarter" idx="11"/>
          </p:nvPr>
        </p:nvSpPr>
        <p:spPr/>
        <p:txBody>
          <a:bodyPr/>
          <a:lstStyle>
            <a:lvl1pPr>
              <a:defRPr/>
            </a:lvl1pPr>
          </a:lstStyle>
          <a:p>
            <a:fld id="{E60785C1-23A3-41D2-B547-235E3C050E40}" type="slidenum">
              <a:rPr lang="en-US">
                <a:solidFill>
                  <a:srgbClr val="003296"/>
                </a:solidFill>
              </a:rPr>
              <a:pPr/>
              <a:t>‹#›</a:t>
            </a:fld>
            <a:endParaRPr lang="en-US">
              <a:solidFill>
                <a:srgbClr val="003296"/>
              </a:solidFill>
            </a:endParaRPr>
          </a:p>
        </p:txBody>
      </p:sp>
      <p:sp>
        <p:nvSpPr>
          <p:cNvPr id="8" name="Rectangle 6"/>
          <p:cNvSpPr>
            <a:spLocks noGrp="1" noChangeArrowheads="1"/>
          </p:cNvSpPr>
          <p:nvPr>
            <p:ph type="dt" sz="half" idx="12"/>
          </p:nvPr>
        </p:nvSpPr>
        <p:spPr>
          <a:xfrm>
            <a:off x="0" y="6591300"/>
            <a:ext cx="762000" cy="190500"/>
          </a:xfrm>
          <a:prstGeom prst="rect">
            <a:avLst/>
          </a:prstGeom>
        </p:spPr>
        <p:txBody>
          <a:bodyPr wrap="square" numCol="1" anchor="t" anchorCtr="0" compatLnSpc="1">
            <a:prstTxWarp prst="textNoShape">
              <a:avLst/>
            </a:prstTxWarp>
          </a:bodyPr>
          <a:lstStyle>
            <a:lvl1pPr>
              <a:defRPr>
                <a:latin typeface="Arial" charset="0"/>
              </a:defRPr>
            </a:lvl1pPr>
          </a:lstStyle>
          <a:p>
            <a:pPr defTabSz="914400" eaLnBrk="0" hangingPunct="0">
              <a:defRPr/>
            </a:pPr>
            <a:endParaRPr lang="en-US" sz="2000">
              <a:solidFill>
                <a:srgbClr val="003296"/>
              </a:solidFill>
            </a:endParaRPr>
          </a:p>
        </p:txBody>
      </p:sp>
    </p:spTree>
    <p:extLst>
      <p:ext uri="{BB962C8B-B14F-4D97-AF65-F5344CB8AC3E}">
        <p14:creationId xmlns:p14="http://schemas.microsoft.com/office/powerpoint/2010/main" val="27696955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ftr" sz="quarter" idx="10"/>
          </p:nvPr>
        </p:nvSpPr>
        <p:spPr>
          <a:ln/>
        </p:spPr>
        <p:txBody>
          <a:bodyPr/>
          <a:lstStyle>
            <a:lvl1pPr>
              <a:defRPr/>
            </a:lvl1pPr>
          </a:lstStyle>
          <a:p>
            <a:pPr>
              <a:defRPr/>
            </a:pPr>
            <a:endParaRPr lang="en-US"/>
          </a:p>
        </p:txBody>
      </p:sp>
      <p:sp>
        <p:nvSpPr>
          <p:cNvPr id="6" name="Rectangle 11"/>
          <p:cNvSpPr>
            <a:spLocks noGrp="1" noChangeArrowheads="1"/>
          </p:cNvSpPr>
          <p:nvPr>
            <p:ph type="sldNum" sz="quarter" idx="11"/>
          </p:nvPr>
        </p:nvSpPr>
        <p:spPr>
          <a:ln/>
        </p:spPr>
        <p:txBody>
          <a:bodyPr/>
          <a:lstStyle>
            <a:lvl1pPr>
              <a:defRPr/>
            </a:lvl1pPr>
          </a:lstStyle>
          <a:p>
            <a:pPr>
              <a:defRPr/>
            </a:pPr>
            <a:fld id="{D988C247-A843-4BB6-8D9E-508FDA4771F1}" type="slidenum">
              <a:rPr lang="en-US"/>
              <a:pPr>
                <a:defRPr/>
              </a:pPr>
              <a:t>‹#›</a:t>
            </a:fld>
            <a:endParaRPr lang="en-US"/>
          </a:p>
        </p:txBody>
      </p:sp>
      <p:sp>
        <p:nvSpPr>
          <p:cNvPr id="7" name="Rectangle 12"/>
          <p:cNvSpPr>
            <a:spLocks noGrp="1" noChangeArrowheads="1"/>
          </p:cNvSpPr>
          <p:nvPr>
            <p:ph type="dt" sz="half" idx="12"/>
          </p:nvPr>
        </p:nvSpPr>
        <p:spPr>
          <a:ln/>
        </p:spPr>
        <p:txBody>
          <a:bodyPr/>
          <a:lstStyle>
            <a:lvl1pPr>
              <a:defRPr/>
            </a:lvl1pPr>
          </a:lstStyle>
          <a:p>
            <a:pPr>
              <a:defRPr/>
            </a:pPr>
            <a:fld id="{523ADF9F-993E-42D0-979A-69FA62C35AC4}" type="datetime1">
              <a:rPr lang="en-US"/>
              <a:pPr>
                <a:defRPr/>
              </a:pPr>
              <a:t>8/9/2016</a:t>
            </a:fld>
            <a:endParaRPr lang="en-US"/>
          </a:p>
        </p:txBody>
      </p:sp>
    </p:spTree>
  </p:cSld>
  <p:clrMapOvr>
    <a:masterClrMapping/>
  </p:clrMapOvr>
  <p:transition spd="slow">
    <p:pull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ftr" sz="quarter" idx="10"/>
          </p:nvPr>
        </p:nvSpPr>
        <p:spPr>
          <a:ln/>
        </p:spPr>
        <p:txBody>
          <a:bodyPr/>
          <a:lstStyle>
            <a:lvl1pPr>
              <a:defRPr/>
            </a:lvl1pPr>
          </a:lstStyle>
          <a:p>
            <a:pPr>
              <a:defRPr/>
            </a:pPr>
            <a:endParaRPr lang="en-US"/>
          </a:p>
        </p:txBody>
      </p:sp>
      <p:sp>
        <p:nvSpPr>
          <p:cNvPr id="6" name="Rectangle 11"/>
          <p:cNvSpPr>
            <a:spLocks noGrp="1" noChangeArrowheads="1"/>
          </p:cNvSpPr>
          <p:nvPr>
            <p:ph type="sldNum" sz="quarter" idx="11"/>
          </p:nvPr>
        </p:nvSpPr>
        <p:spPr>
          <a:ln/>
        </p:spPr>
        <p:txBody>
          <a:bodyPr/>
          <a:lstStyle>
            <a:lvl1pPr>
              <a:defRPr/>
            </a:lvl1pPr>
          </a:lstStyle>
          <a:p>
            <a:pPr>
              <a:defRPr/>
            </a:pPr>
            <a:fld id="{AD436ED1-4A57-45A5-89CD-D002EDC7491C}" type="slidenum">
              <a:rPr lang="en-US"/>
              <a:pPr>
                <a:defRPr/>
              </a:pPr>
              <a:t>‹#›</a:t>
            </a:fld>
            <a:endParaRPr lang="en-US"/>
          </a:p>
        </p:txBody>
      </p:sp>
      <p:sp>
        <p:nvSpPr>
          <p:cNvPr id="7" name="Rectangle 12"/>
          <p:cNvSpPr>
            <a:spLocks noGrp="1" noChangeArrowheads="1"/>
          </p:cNvSpPr>
          <p:nvPr>
            <p:ph type="dt" sz="half" idx="12"/>
          </p:nvPr>
        </p:nvSpPr>
        <p:spPr>
          <a:ln/>
        </p:spPr>
        <p:txBody>
          <a:bodyPr/>
          <a:lstStyle>
            <a:lvl1pPr>
              <a:defRPr/>
            </a:lvl1pPr>
          </a:lstStyle>
          <a:p>
            <a:pPr>
              <a:defRPr/>
            </a:pPr>
            <a:fld id="{82E3364B-7766-49BE-BFD8-1FE2C1895E72}" type="datetime1">
              <a:rPr lang="en-US"/>
              <a:pPr>
                <a:defRPr/>
              </a:pPr>
              <a:t>8/9/2016</a:t>
            </a:fld>
            <a:endParaRPr lang="en-US"/>
          </a:p>
        </p:txBody>
      </p:sp>
    </p:spTree>
  </p:cSld>
  <p:clrMapOvr>
    <a:masterClrMapping/>
  </p:clrMapOvr>
  <p:transition spd="slow">
    <p:pull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image" Target="../media/image3.jpe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image" Target="../media/image6.png"/><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image" Target="../media/image5.png"/><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image" Target="../media/image3.jpeg"/><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theme" Target="../theme/theme4.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image" Target="../media/image6.png"/><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image" Target="../media/image5.png"/><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2.jpeg"/><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82" name="Rectangle 10"/>
          <p:cNvSpPr>
            <a:spLocks noGrp="1" noChangeArrowheads="1"/>
          </p:cNvSpPr>
          <p:nvPr>
            <p:ph type="ftr" sz="quarter" idx="3"/>
          </p:nvPr>
        </p:nvSpPr>
        <p:spPr bwMode="auto">
          <a:xfrm>
            <a:off x="171450" y="6523038"/>
            <a:ext cx="4895850" cy="2587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600">
                <a:solidFill>
                  <a:srgbClr val="3D86AB"/>
                </a:solidFill>
                <a:latin typeface="+mn-lt"/>
                <a:ea typeface="+mn-ea"/>
                <a:cs typeface="+mn-cs"/>
              </a:defRPr>
            </a:lvl1pPr>
          </a:lstStyle>
          <a:p>
            <a:pPr>
              <a:defRPr/>
            </a:pPr>
            <a:endParaRPr lang="en-US"/>
          </a:p>
        </p:txBody>
      </p:sp>
      <p:sp>
        <p:nvSpPr>
          <p:cNvPr id="3083" name="Rectangle 11"/>
          <p:cNvSpPr>
            <a:spLocks noGrp="1" noChangeArrowheads="1"/>
          </p:cNvSpPr>
          <p:nvPr>
            <p:ph type="sldNum" sz="quarter" idx="4"/>
          </p:nvPr>
        </p:nvSpPr>
        <p:spPr bwMode="auto">
          <a:xfrm>
            <a:off x="8796338" y="6596063"/>
            <a:ext cx="319087" cy="184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600">
                <a:latin typeface="Arial" charset="0"/>
                <a:ea typeface="ヒラギノ角ゴ Pro W3" pitchFamily="-110" charset="-128"/>
                <a:cs typeface="+mn-cs"/>
              </a:defRPr>
            </a:lvl1pPr>
          </a:lstStyle>
          <a:p>
            <a:pPr>
              <a:defRPr/>
            </a:pPr>
            <a:fld id="{681F3551-3445-45FE-B63C-E5B05D88B9CB}" type="slidenum">
              <a:rPr lang="en-US"/>
              <a:pPr>
                <a:defRPr/>
              </a:pPr>
              <a:t>‹#›</a:t>
            </a:fld>
            <a:endParaRPr lang="en-US"/>
          </a:p>
        </p:txBody>
      </p:sp>
      <p:sp>
        <p:nvSpPr>
          <p:cNvPr id="3084" name="Rectangle 12"/>
          <p:cNvSpPr>
            <a:spLocks noGrp="1" noChangeArrowheads="1"/>
          </p:cNvSpPr>
          <p:nvPr>
            <p:ph type="dt" sz="half" idx="2"/>
          </p:nvPr>
        </p:nvSpPr>
        <p:spPr bwMode="auto">
          <a:xfrm>
            <a:off x="6813550" y="6597650"/>
            <a:ext cx="762000" cy="190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600">
                <a:latin typeface="Times New Roman" pitchFamily="-110" charset="0"/>
                <a:ea typeface="ヒラギノ角ゴ Pro W3" pitchFamily="-110" charset="-128"/>
                <a:cs typeface="+mn-cs"/>
              </a:defRPr>
            </a:lvl1pPr>
          </a:lstStyle>
          <a:p>
            <a:pPr>
              <a:defRPr/>
            </a:pPr>
            <a:fld id="{15E77615-0151-421E-B253-76210C13C025}" type="datetime1">
              <a:rPr lang="en-US"/>
              <a:pPr>
                <a:defRPr/>
              </a:pPr>
              <a:t>8/9/2016</a:t>
            </a:fld>
            <a:endParaRPr lang="en-US"/>
          </a:p>
        </p:txBody>
      </p:sp>
      <p:sp>
        <p:nvSpPr>
          <p:cNvPr id="3087" name="Text Box 15"/>
          <p:cNvSpPr txBox="1">
            <a:spLocks noChangeArrowheads="1"/>
          </p:cNvSpPr>
          <p:nvPr/>
        </p:nvSpPr>
        <p:spPr bwMode="auto">
          <a:xfrm>
            <a:off x="184150" y="84138"/>
            <a:ext cx="2825750" cy="24447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1000">
                <a:latin typeface="Helvetica" charset="0"/>
                <a:ea typeface="+mn-ea"/>
                <a:cs typeface="+mn-cs"/>
              </a:rPr>
              <a:t>National Aeronautics and Space Administration</a:t>
            </a:r>
          </a:p>
        </p:txBody>
      </p:sp>
      <p:sp>
        <p:nvSpPr>
          <p:cNvPr id="3088" name="Text Box 16"/>
          <p:cNvSpPr txBox="1">
            <a:spLocks noChangeArrowheads="1"/>
          </p:cNvSpPr>
          <p:nvPr/>
        </p:nvSpPr>
        <p:spPr bwMode="auto">
          <a:xfrm>
            <a:off x="6164263" y="6535738"/>
            <a:ext cx="2751137" cy="260350"/>
          </a:xfrm>
          <a:prstGeom prst="rect">
            <a:avLst/>
          </a:prstGeom>
          <a:noFill/>
          <a:ln w="9525">
            <a:noFill/>
            <a:miter lim="800000"/>
            <a:headEnd/>
            <a:tailEnd/>
          </a:ln>
          <a:effectLst/>
        </p:spPr>
        <p:txBody>
          <a:bodyPr>
            <a:spAutoFit/>
          </a:bodyPr>
          <a:lstStyle/>
          <a:p>
            <a:pPr algn="r">
              <a:defRPr/>
            </a:pPr>
            <a:r>
              <a:rPr lang="en-US" sz="1100">
                <a:solidFill>
                  <a:schemeClr val="tx2"/>
                </a:solidFill>
                <a:latin typeface="Arial" charset="0"/>
                <a:ea typeface="ヒラギノ角ゴ Pro W3" pitchFamily="-110" charset="-128"/>
                <a:cs typeface="+mn-cs"/>
              </a:rPr>
              <a:t>www.nasa.gov</a:t>
            </a:r>
            <a:endParaRPr lang="en-US" sz="1100">
              <a:latin typeface="Arial" charset="0"/>
              <a:ea typeface="ヒラギノ角ゴ Pro W3" pitchFamily="-110" charset="-128"/>
              <a:cs typeface="+mn-cs"/>
            </a:endParaRPr>
          </a:p>
        </p:txBody>
      </p:sp>
      <p:sp>
        <p:nvSpPr>
          <p:cNvPr id="1032" name="Rectangle 18"/>
          <p:cNvSpPr>
            <a:spLocks noGrp="1" noChangeArrowheads="1"/>
          </p:cNvSpPr>
          <p:nvPr>
            <p:ph type="title"/>
          </p:nvPr>
        </p:nvSpPr>
        <p:spPr bwMode="auto">
          <a:xfrm>
            <a:off x="952500" y="393700"/>
            <a:ext cx="7239000" cy="7493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3" name="Rectangle 19"/>
          <p:cNvSpPr>
            <a:spLocks noGrp="1" noChangeArrowheads="1"/>
          </p:cNvSpPr>
          <p:nvPr>
            <p:ph type="body" idx="1"/>
          </p:nvPr>
        </p:nvSpPr>
        <p:spPr bwMode="auto">
          <a:xfrm>
            <a:off x="685800" y="1219200"/>
            <a:ext cx="77724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1034" name="Group 24"/>
          <p:cNvGrpSpPr>
            <a:grpSpLocks/>
          </p:cNvGrpSpPr>
          <p:nvPr/>
        </p:nvGrpSpPr>
        <p:grpSpPr bwMode="auto">
          <a:xfrm>
            <a:off x="8264525" y="60325"/>
            <a:ext cx="727075" cy="720725"/>
            <a:chOff x="4128" y="1248"/>
            <a:chExt cx="646" cy="639"/>
          </a:xfrm>
        </p:grpSpPr>
        <p:sp>
          <p:nvSpPr>
            <p:cNvPr id="3095" name="Oval 23"/>
            <p:cNvSpPr>
              <a:spLocks noChangeArrowheads="1"/>
            </p:cNvSpPr>
            <p:nvPr userDrawn="1"/>
          </p:nvSpPr>
          <p:spPr bwMode="auto">
            <a:xfrm>
              <a:off x="4184" y="1342"/>
              <a:ext cx="484" cy="484"/>
            </a:xfrm>
            <a:prstGeom prst="ellipse">
              <a:avLst/>
            </a:prstGeom>
            <a:solidFill>
              <a:srgbClr val="FFFFFF"/>
            </a:solidFill>
            <a:ln w="9525">
              <a:noFill/>
              <a:round/>
              <a:headEnd/>
              <a:tailEnd/>
            </a:ln>
            <a:effectLst/>
          </p:spPr>
          <p:txBody>
            <a:bodyPr wrap="none" anchor="ctr"/>
            <a:lstStyle/>
            <a:p>
              <a:pPr algn="ctr" fontAlgn="auto">
                <a:spcBef>
                  <a:spcPts val="0"/>
                </a:spcBef>
                <a:spcAft>
                  <a:spcPts val="0"/>
                </a:spcAft>
                <a:defRPr/>
              </a:pPr>
              <a:endParaRPr lang="en-US">
                <a:latin typeface="+mn-lt"/>
                <a:ea typeface="+mn-ea"/>
                <a:cs typeface="+mn-cs"/>
              </a:endParaRPr>
            </a:p>
          </p:txBody>
        </p:sp>
        <p:pic>
          <p:nvPicPr>
            <p:cNvPr id="1036" name="Picture 22"/>
            <p:cNvPicPr>
              <a:picLocks noChangeAspect="1" noChangeArrowheads="1"/>
            </p:cNvPicPr>
            <p:nvPr userDrawn="1"/>
          </p:nvPicPr>
          <p:blipFill>
            <a:blip r:embed="rId13">
              <a:clrChange>
                <a:clrFrom>
                  <a:srgbClr val="FFFFFF"/>
                </a:clrFrom>
                <a:clrTo>
                  <a:srgbClr val="FFFFFF">
                    <a:alpha val="0"/>
                  </a:srgbClr>
                </a:clrTo>
              </a:clrChange>
            </a:blip>
            <a:srcRect/>
            <a:stretch>
              <a:fillRect/>
            </a:stretch>
          </p:blipFill>
          <p:spPr bwMode="auto">
            <a:xfrm>
              <a:off x="4128" y="1248"/>
              <a:ext cx="646" cy="639"/>
            </a:xfrm>
            <a:prstGeom prst="rect">
              <a:avLst/>
            </a:prstGeom>
            <a:noFill/>
            <a:ln w="9525">
              <a:noFill/>
              <a:miter lim="800000"/>
              <a:headEnd/>
              <a:tailEnd/>
            </a:ln>
          </p:spPr>
        </p:pic>
      </p:grpSp>
      <p:sp>
        <p:nvSpPr>
          <p:cNvPr id="13" name="Rectangle 12"/>
          <p:cNvSpPr/>
          <p:nvPr userDrawn="1"/>
        </p:nvSpPr>
        <p:spPr bwMode="auto">
          <a:xfrm>
            <a:off x="171450" y="69850"/>
            <a:ext cx="3016250" cy="3429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4" name="Rectangle 13"/>
          <p:cNvSpPr/>
          <p:nvPr userDrawn="1"/>
        </p:nvSpPr>
        <p:spPr bwMode="auto">
          <a:xfrm>
            <a:off x="7505700" y="6573516"/>
            <a:ext cx="1371600" cy="20828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 bg1="lt1" tx1="dk1" bg2="lt2" tx2="dk2" accent1="accent1" accent2="accent2" accent3="accent3" accent4="accent4" accent5="accent5" accent6="accent6" hlink="hlink" folHlink="folHlink"/>
  <p:sldLayoutIdLst>
    <p:sldLayoutId id="2147483891" r:id="rId1"/>
    <p:sldLayoutId id="2147483892"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ransition spd="slow">
    <p:pull dir="rd"/>
  </p:transition>
  <p:timing>
    <p:tnLst>
      <p:par>
        <p:cTn id="1" dur="indefinite" restart="never" nodeType="tmRoot"/>
      </p:par>
    </p:tnLst>
  </p:timing>
  <p:hf hdr="0" ftr="0" dt="0"/>
  <p:txStyles>
    <p:titleStyle>
      <a:lvl1pPr algn="ctr" rtl="0" eaLnBrk="0" fontAlgn="base" hangingPunct="0">
        <a:spcBef>
          <a:spcPct val="0"/>
        </a:spcBef>
        <a:spcAft>
          <a:spcPct val="0"/>
        </a:spcAft>
        <a:defRPr sz="2800">
          <a:solidFill>
            <a:schemeClr val="tx2"/>
          </a:solidFill>
          <a:latin typeface="+mj-lt"/>
          <a:ea typeface="ヒラギノ角ゴ Pro W3" charset="-128"/>
          <a:cs typeface="ヒラギノ角ゴ Pro W3" charset="-128"/>
        </a:defRPr>
      </a:lvl1pPr>
      <a:lvl2pPr algn="ctr" rtl="0" eaLnBrk="0" fontAlgn="base" hangingPunct="0">
        <a:spcBef>
          <a:spcPct val="0"/>
        </a:spcBef>
        <a:spcAft>
          <a:spcPct val="0"/>
        </a:spcAft>
        <a:defRPr sz="28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28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28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2800">
          <a:solidFill>
            <a:schemeClr val="tx2"/>
          </a:solidFill>
          <a:latin typeface="Arial" charset="0"/>
          <a:ea typeface="ヒラギノ角ゴ Pro W3" charset="-128"/>
          <a:cs typeface="ヒラギノ角ゴ Pro W3" charset="-128"/>
        </a:defRPr>
      </a:lvl5pPr>
      <a:lvl6pPr marL="457200" algn="ctr" rtl="0" eaLnBrk="1" fontAlgn="base" hangingPunct="1">
        <a:spcBef>
          <a:spcPct val="0"/>
        </a:spcBef>
        <a:spcAft>
          <a:spcPct val="0"/>
        </a:spcAft>
        <a:defRPr sz="2800">
          <a:solidFill>
            <a:schemeClr val="tx2"/>
          </a:solidFill>
          <a:latin typeface="Arial" charset="0"/>
        </a:defRPr>
      </a:lvl6pPr>
      <a:lvl7pPr marL="914400" algn="ctr" rtl="0" eaLnBrk="1" fontAlgn="base" hangingPunct="1">
        <a:spcBef>
          <a:spcPct val="0"/>
        </a:spcBef>
        <a:spcAft>
          <a:spcPct val="0"/>
        </a:spcAft>
        <a:defRPr sz="2800">
          <a:solidFill>
            <a:schemeClr val="tx2"/>
          </a:solidFill>
          <a:latin typeface="Arial" charset="0"/>
        </a:defRPr>
      </a:lvl7pPr>
      <a:lvl8pPr marL="1371600" algn="ctr" rtl="0" eaLnBrk="1" fontAlgn="base" hangingPunct="1">
        <a:spcBef>
          <a:spcPct val="0"/>
        </a:spcBef>
        <a:spcAft>
          <a:spcPct val="0"/>
        </a:spcAft>
        <a:defRPr sz="2800">
          <a:solidFill>
            <a:schemeClr val="tx2"/>
          </a:solidFill>
          <a:latin typeface="Arial" charset="0"/>
        </a:defRPr>
      </a:lvl8pPr>
      <a:lvl9pPr marL="1828800" algn="ctr" rtl="0" eaLnBrk="1" fontAlgn="base" hangingPunct="1">
        <a:spcBef>
          <a:spcPct val="0"/>
        </a:spcBef>
        <a:spcAft>
          <a:spcPct val="0"/>
        </a:spcAft>
        <a:defRPr sz="28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1pPr>
      <a:lvl2pPr marL="742950" indent="-28575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a:defRPr>
      </a:lvl2pPr>
      <a:lvl3pPr marL="1085850" indent="-228600" algn="l" rtl="0" eaLnBrk="0" fontAlgn="base" hangingPunct="0">
        <a:spcBef>
          <a:spcPct val="20000"/>
        </a:spcBef>
        <a:spcAft>
          <a:spcPct val="0"/>
        </a:spcAft>
        <a:buChar char="•"/>
        <a:defRPr>
          <a:solidFill>
            <a:schemeClr val="tx1"/>
          </a:solidFill>
          <a:latin typeface="+mn-lt"/>
          <a:ea typeface="ヒラギノ角ゴ Pro W3" charset="-128"/>
          <a:cs typeface="ヒラギノ角ゴ Pro W3"/>
        </a:defRPr>
      </a:lvl3pPr>
      <a:lvl4pPr marL="1428750" indent="-228600" algn="l" rtl="0" eaLnBrk="0" fontAlgn="base" hangingPunct="0">
        <a:spcBef>
          <a:spcPct val="20000"/>
        </a:spcBef>
        <a:spcAft>
          <a:spcPct val="0"/>
        </a:spcAft>
        <a:buChar char="–"/>
        <a:defRPr sz="1600">
          <a:solidFill>
            <a:schemeClr val="tx1"/>
          </a:solidFill>
          <a:latin typeface="+mn-lt"/>
          <a:ea typeface="ヒラギノ角ゴ Pro W3" charset="-128"/>
          <a:cs typeface="ヒラギノ角ゴ Pro W3"/>
        </a:defRPr>
      </a:lvl4pPr>
      <a:lvl5pPr marL="1771650" indent="-228600" algn="l" rtl="0" eaLnBrk="0" fontAlgn="base" hangingPunct="0">
        <a:spcBef>
          <a:spcPct val="20000"/>
        </a:spcBef>
        <a:spcAft>
          <a:spcPct val="0"/>
        </a:spcAft>
        <a:buChar char="»"/>
        <a:defRPr sz="1400">
          <a:solidFill>
            <a:schemeClr val="tx1"/>
          </a:solidFill>
          <a:latin typeface="+mn-lt"/>
          <a:ea typeface="ヒラギノ角ゴ Pro W3" charset="-128"/>
          <a:cs typeface="ヒラギノ角ゴ Pro W3"/>
        </a:defRPr>
      </a:lvl5pPr>
      <a:lvl6pPr marL="2228850" indent="-228600" algn="l" rtl="0" eaLnBrk="1" fontAlgn="base" hangingPunct="1">
        <a:spcBef>
          <a:spcPct val="20000"/>
        </a:spcBef>
        <a:spcAft>
          <a:spcPct val="0"/>
        </a:spcAft>
        <a:buChar char="»"/>
        <a:defRPr sz="1400">
          <a:solidFill>
            <a:schemeClr val="tx1"/>
          </a:solidFill>
          <a:latin typeface="+mn-lt"/>
          <a:ea typeface="ヒラギノ角ゴ Pro W3" charset="-128"/>
        </a:defRPr>
      </a:lvl6pPr>
      <a:lvl7pPr marL="2686050" indent="-228600" algn="l" rtl="0" eaLnBrk="1" fontAlgn="base" hangingPunct="1">
        <a:spcBef>
          <a:spcPct val="20000"/>
        </a:spcBef>
        <a:spcAft>
          <a:spcPct val="0"/>
        </a:spcAft>
        <a:buChar char="»"/>
        <a:defRPr sz="1400">
          <a:solidFill>
            <a:schemeClr val="tx1"/>
          </a:solidFill>
          <a:latin typeface="+mn-lt"/>
          <a:ea typeface="ヒラギノ角ゴ Pro W3" charset="-128"/>
        </a:defRPr>
      </a:lvl7pPr>
      <a:lvl8pPr marL="3143250" indent="-228600" algn="l" rtl="0" eaLnBrk="1" fontAlgn="base" hangingPunct="1">
        <a:spcBef>
          <a:spcPct val="20000"/>
        </a:spcBef>
        <a:spcAft>
          <a:spcPct val="0"/>
        </a:spcAft>
        <a:buChar char="»"/>
        <a:defRPr sz="1400">
          <a:solidFill>
            <a:schemeClr val="tx1"/>
          </a:solidFill>
          <a:latin typeface="+mn-lt"/>
          <a:ea typeface="ヒラギノ角ゴ Pro W3" charset="-128"/>
        </a:defRPr>
      </a:lvl8pPr>
      <a:lvl9pPr marL="3600450" indent="-228600" algn="l" rtl="0" eaLnBrk="1" fontAlgn="base" hangingPunct="1">
        <a:spcBef>
          <a:spcPct val="20000"/>
        </a:spcBef>
        <a:spcAft>
          <a:spcPct val="0"/>
        </a:spcAft>
        <a:buChar char="»"/>
        <a:defRPr sz="1400">
          <a:solidFill>
            <a:schemeClr val="tx1"/>
          </a:solidFill>
          <a:latin typeface="+mn-lt"/>
          <a:ea typeface="ヒラギノ角ゴ Pro W3"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5E3FF"/>
            </a:gs>
            <a:gs pos="100000">
              <a:srgbClr val="FFFFFF"/>
            </a:gs>
          </a:gsLst>
          <a:lin ang="2700000" scaled="1"/>
        </a:gradFill>
        <a:effectLst/>
      </p:bgPr>
    </p:bg>
    <p:spTree>
      <p:nvGrpSpPr>
        <p:cNvPr id="1" name=""/>
        <p:cNvGrpSpPr/>
        <p:nvPr/>
      </p:nvGrpSpPr>
      <p:grpSpPr>
        <a:xfrm>
          <a:off x="0" y="0"/>
          <a:ext cx="0" cy="0"/>
          <a:chOff x="0" y="0"/>
          <a:chExt cx="0" cy="0"/>
        </a:xfrm>
      </p:grpSpPr>
      <p:sp>
        <p:nvSpPr>
          <p:cNvPr id="4112" name="Rectangle 16"/>
          <p:cNvSpPr>
            <a:spLocks noGrp="1" noChangeArrowheads="1"/>
          </p:cNvSpPr>
          <p:nvPr>
            <p:ph type="sldNum" sz="quarter" idx="4"/>
          </p:nvPr>
        </p:nvSpPr>
        <p:spPr bwMode="auto">
          <a:xfrm>
            <a:off x="8750300" y="6635750"/>
            <a:ext cx="349250" cy="184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600" smtClean="0">
                <a:latin typeface="+mn-lt"/>
              </a:defRPr>
            </a:lvl1pPr>
          </a:lstStyle>
          <a:p>
            <a:pPr defTabSz="914400" eaLnBrk="0" hangingPunct="0">
              <a:defRPr/>
            </a:pPr>
            <a:fld id="{B0C0B08E-B5B7-4AB7-B17B-97F217C1A143}" type="slidenum">
              <a:rPr lang="en-US">
                <a:solidFill>
                  <a:srgbClr val="003296"/>
                </a:solidFill>
                <a:ea typeface="+mn-ea"/>
                <a:cs typeface="+mn-cs"/>
              </a:rPr>
              <a:pPr defTabSz="914400" eaLnBrk="0" hangingPunct="0">
                <a:defRPr/>
              </a:pPr>
              <a:t>‹#›</a:t>
            </a:fld>
            <a:endParaRPr lang="en-US">
              <a:solidFill>
                <a:srgbClr val="003296"/>
              </a:solidFill>
              <a:ea typeface="+mn-ea"/>
              <a:cs typeface="+mn-cs"/>
            </a:endParaRPr>
          </a:p>
        </p:txBody>
      </p:sp>
      <p:grpSp>
        <p:nvGrpSpPr>
          <p:cNvPr id="1027" name="Group 18"/>
          <p:cNvGrpSpPr>
            <a:grpSpLocks/>
          </p:cNvGrpSpPr>
          <p:nvPr userDrawn="1"/>
        </p:nvGrpSpPr>
        <p:grpSpPr bwMode="auto">
          <a:xfrm>
            <a:off x="0" y="0"/>
            <a:ext cx="9144000" cy="511175"/>
            <a:chOff x="0" y="0"/>
            <a:chExt cx="5760" cy="535"/>
          </a:xfrm>
        </p:grpSpPr>
        <p:pic>
          <p:nvPicPr>
            <p:cNvPr id="1029" name="Picture 19" descr="02 2001_01659_72 GRC"/>
            <p:cNvPicPr>
              <a:picLocks noChangeAspect="1" noChangeArrowheads="1"/>
            </p:cNvPicPr>
            <p:nvPr/>
          </p:nvPicPr>
          <p:blipFill>
            <a:blip r:embed="rId15" cstate="print"/>
            <a:srcRect/>
            <a:stretch>
              <a:fillRect/>
            </a:stretch>
          </p:blipFill>
          <p:spPr bwMode="auto">
            <a:xfrm>
              <a:off x="0" y="0"/>
              <a:ext cx="5760" cy="528"/>
            </a:xfrm>
            <a:prstGeom prst="rect">
              <a:avLst/>
            </a:prstGeom>
            <a:noFill/>
            <a:ln w="38100">
              <a:noFill/>
              <a:miter lim="800000"/>
              <a:headEnd/>
              <a:tailEnd/>
            </a:ln>
          </p:spPr>
        </p:pic>
        <p:sp>
          <p:nvSpPr>
            <p:cNvPr id="4116" name="Line 20"/>
            <p:cNvSpPr>
              <a:spLocks noChangeShapeType="1"/>
            </p:cNvSpPr>
            <p:nvPr/>
          </p:nvSpPr>
          <p:spPr bwMode="auto">
            <a:xfrm>
              <a:off x="0" y="535"/>
              <a:ext cx="5760" cy="0"/>
            </a:xfrm>
            <a:prstGeom prst="line">
              <a:avLst/>
            </a:prstGeom>
            <a:noFill/>
            <a:ln w="38100">
              <a:solidFill>
                <a:srgbClr val="FFFFFF"/>
              </a:solidFill>
              <a:round/>
              <a:headEnd/>
              <a:tailEnd/>
            </a:ln>
            <a:effectLst/>
          </p:spPr>
          <p:txBody>
            <a:bodyPr/>
            <a:lstStyle/>
            <a:p>
              <a:pPr defTabSz="914400" eaLnBrk="0" hangingPunct="0">
                <a:defRPr/>
              </a:pPr>
              <a:endParaRPr lang="en-US" sz="2000">
                <a:solidFill>
                  <a:srgbClr val="003296"/>
                </a:solidFill>
                <a:latin typeface="Times" pitchFamily="18" charset="0"/>
                <a:ea typeface="+mn-ea"/>
                <a:cs typeface="+mn-cs"/>
              </a:endParaRPr>
            </a:p>
          </p:txBody>
        </p:sp>
      </p:grpSp>
      <p:sp>
        <p:nvSpPr>
          <p:cNvPr id="1028" name="Rectangle 21"/>
          <p:cNvSpPr>
            <a:spLocks noGrp="1" noChangeArrowheads="1"/>
          </p:cNvSpPr>
          <p:nvPr>
            <p:ph type="title"/>
          </p:nvPr>
        </p:nvSpPr>
        <p:spPr bwMode="auto">
          <a:xfrm>
            <a:off x="171450" y="19050"/>
            <a:ext cx="8763000" cy="457200"/>
          </a:xfrm>
          <a:prstGeom prst="rect">
            <a:avLst/>
          </a:prstGeom>
          <a:noFill/>
          <a:ln w="9525" algn="ctr">
            <a:noFill/>
            <a:miter lim="800000"/>
            <a:headEnd/>
            <a:tailEnd/>
          </a:ln>
        </p:spPr>
        <p:txBody>
          <a:bodyPr vert="horz" wrap="square" lIns="0" tIns="45720" rIns="91440" bIns="45720" numCol="1" anchor="ctr" anchorCtr="0" compatLnSpc="1">
            <a:prstTxWarp prst="textNoShape">
              <a:avLst/>
            </a:prstTxWarp>
            <a:spAutoFit/>
          </a:bodyPr>
          <a:lstStyle/>
          <a:p>
            <a:pPr lvl="0"/>
            <a:r>
              <a:rPr lang="en-US" smtClean="0"/>
              <a:t>Click to edit Master title style</a:t>
            </a:r>
          </a:p>
        </p:txBody>
      </p:sp>
    </p:spTree>
    <p:extLst>
      <p:ext uri="{BB962C8B-B14F-4D97-AF65-F5344CB8AC3E}">
        <p14:creationId xmlns:p14="http://schemas.microsoft.com/office/powerpoint/2010/main" val="2979920243"/>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Lst>
  <p:hf hdr="0" ftr="0" dt="0"/>
  <p:txStyles>
    <p:titleStyle>
      <a:lvl1pPr algn="ctr" rtl="0" eaLnBrk="0" fontAlgn="base" hangingPunct="0">
        <a:spcBef>
          <a:spcPct val="0"/>
        </a:spcBef>
        <a:spcAft>
          <a:spcPct val="0"/>
        </a:spcAft>
        <a:defRPr sz="2400">
          <a:solidFill>
            <a:srgbClr val="FFFFFF"/>
          </a:solidFill>
          <a:latin typeface="+mj-lt"/>
          <a:ea typeface="+mj-ea"/>
          <a:cs typeface="+mj-cs"/>
        </a:defRPr>
      </a:lvl1pPr>
      <a:lvl2pPr algn="ctr" rtl="0" eaLnBrk="0" fontAlgn="base" hangingPunct="0">
        <a:spcBef>
          <a:spcPct val="0"/>
        </a:spcBef>
        <a:spcAft>
          <a:spcPct val="0"/>
        </a:spcAft>
        <a:defRPr sz="2400">
          <a:solidFill>
            <a:srgbClr val="FFFFFF"/>
          </a:solidFill>
          <a:latin typeface="Arial" charset="0"/>
        </a:defRPr>
      </a:lvl2pPr>
      <a:lvl3pPr algn="ctr" rtl="0" eaLnBrk="0" fontAlgn="base" hangingPunct="0">
        <a:spcBef>
          <a:spcPct val="0"/>
        </a:spcBef>
        <a:spcAft>
          <a:spcPct val="0"/>
        </a:spcAft>
        <a:defRPr sz="2400">
          <a:solidFill>
            <a:srgbClr val="FFFFFF"/>
          </a:solidFill>
          <a:latin typeface="Arial" charset="0"/>
        </a:defRPr>
      </a:lvl3pPr>
      <a:lvl4pPr algn="ctr" rtl="0" eaLnBrk="0" fontAlgn="base" hangingPunct="0">
        <a:spcBef>
          <a:spcPct val="0"/>
        </a:spcBef>
        <a:spcAft>
          <a:spcPct val="0"/>
        </a:spcAft>
        <a:defRPr sz="2400">
          <a:solidFill>
            <a:srgbClr val="FFFFFF"/>
          </a:solidFill>
          <a:latin typeface="Arial" charset="0"/>
        </a:defRPr>
      </a:lvl4pPr>
      <a:lvl5pPr algn="ctr" rtl="0" eaLnBrk="0" fontAlgn="base" hangingPunct="0">
        <a:spcBef>
          <a:spcPct val="0"/>
        </a:spcBef>
        <a:spcAft>
          <a:spcPct val="0"/>
        </a:spcAft>
        <a:defRPr sz="2400">
          <a:solidFill>
            <a:srgbClr val="FFFFFF"/>
          </a:solidFill>
          <a:latin typeface="Arial" charset="0"/>
        </a:defRPr>
      </a:lvl5pPr>
      <a:lvl6pPr marL="457200" algn="ctr" rtl="0" eaLnBrk="0" fontAlgn="base" hangingPunct="0">
        <a:spcBef>
          <a:spcPct val="0"/>
        </a:spcBef>
        <a:spcAft>
          <a:spcPct val="0"/>
        </a:spcAft>
        <a:defRPr sz="2400">
          <a:solidFill>
            <a:srgbClr val="FFFFFF"/>
          </a:solidFill>
          <a:latin typeface="Arial" charset="0"/>
        </a:defRPr>
      </a:lvl6pPr>
      <a:lvl7pPr marL="914400" algn="ctr" rtl="0" eaLnBrk="0" fontAlgn="base" hangingPunct="0">
        <a:spcBef>
          <a:spcPct val="0"/>
        </a:spcBef>
        <a:spcAft>
          <a:spcPct val="0"/>
        </a:spcAft>
        <a:defRPr sz="2400">
          <a:solidFill>
            <a:srgbClr val="FFFFFF"/>
          </a:solidFill>
          <a:latin typeface="Arial" charset="0"/>
        </a:defRPr>
      </a:lvl7pPr>
      <a:lvl8pPr marL="1371600" algn="ctr" rtl="0" eaLnBrk="0" fontAlgn="base" hangingPunct="0">
        <a:spcBef>
          <a:spcPct val="0"/>
        </a:spcBef>
        <a:spcAft>
          <a:spcPct val="0"/>
        </a:spcAft>
        <a:defRPr sz="2400">
          <a:solidFill>
            <a:srgbClr val="FFFFFF"/>
          </a:solidFill>
          <a:latin typeface="Arial" charset="0"/>
        </a:defRPr>
      </a:lvl8pPr>
      <a:lvl9pPr marL="1828800" algn="ctr" rtl="0" eaLnBrk="0" fontAlgn="base" hangingPunct="0">
        <a:spcBef>
          <a:spcPct val="0"/>
        </a:spcBef>
        <a:spcAft>
          <a:spcPct val="0"/>
        </a:spcAft>
        <a:defRPr sz="2400">
          <a:solidFill>
            <a:srgbClr val="FFFF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085850" indent="-228600" algn="l" rtl="0" eaLnBrk="0" fontAlgn="base" hangingPunct="0">
        <a:spcBef>
          <a:spcPct val="20000"/>
        </a:spcBef>
        <a:spcAft>
          <a:spcPct val="0"/>
        </a:spcAft>
        <a:buChar char="•"/>
        <a:defRPr>
          <a:solidFill>
            <a:schemeClr val="tx1"/>
          </a:solidFill>
          <a:latin typeface="+mn-lt"/>
        </a:defRPr>
      </a:lvl3pPr>
      <a:lvl4pPr marL="1428750" indent="-228600" algn="l" rtl="0" eaLnBrk="0" fontAlgn="base" hangingPunct="0">
        <a:spcBef>
          <a:spcPct val="20000"/>
        </a:spcBef>
        <a:spcAft>
          <a:spcPct val="0"/>
        </a:spcAft>
        <a:buChar char="–"/>
        <a:defRPr sz="1600">
          <a:solidFill>
            <a:schemeClr val="tx1"/>
          </a:solidFill>
          <a:latin typeface="+mn-lt"/>
        </a:defRPr>
      </a:lvl4pPr>
      <a:lvl5pPr marL="1771650" indent="-228600" algn="l" rtl="0" eaLnBrk="0" fontAlgn="base" hangingPunct="0">
        <a:spcBef>
          <a:spcPct val="20000"/>
        </a:spcBef>
        <a:spcAft>
          <a:spcPct val="0"/>
        </a:spcAft>
        <a:buChar char="»"/>
        <a:defRPr sz="1400">
          <a:solidFill>
            <a:schemeClr val="tx1"/>
          </a:solidFill>
          <a:latin typeface="+mn-lt"/>
        </a:defRPr>
      </a:lvl5pPr>
      <a:lvl6pPr marL="2228850" indent="-228600" algn="l" rtl="0" eaLnBrk="0" fontAlgn="base" hangingPunct="0">
        <a:spcBef>
          <a:spcPct val="20000"/>
        </a:spcBef>
        <a:spcAft>
          <a:spcPct val="0"/>
        </a:spcAft>
        <a:buChar char="»"/>
        <a:defRPr sz="1400">
          <a:solidFill>
            <a:schemeClr val="tx1"/>
          </a:solidFill>
          <a:latin typeface="+mn-lt"/>
        </a:defRPr>
      </a:lvl6pPr>
      <a:lvl7pPr marL="2686050" indent="-228600" algn="l" rtl="0" eaLnBrk="0" fontAlgn="base" hangingPunct="0">
        <a:spcBef>
          <a:spcPct val="20000"/>
        </a:spcBef>
        <a:spcAft>
          <a:spcPct val="0"/>
        </a:spcAft>
        <a:buChar char="»"/>
        <a:defRPr sz="1400">
          <a:solidFill>
            <a:schemeClr val="tx1"/>
          </a:solidFill>
          <a:latin typeface="+mn-lt"/>
        </a:defRPr>
      </a:lvl7pPr>
      <a:lvl8pPr marL="3143250" indent="-228600" algn="l" rtl="0" eaLnBrk="0" fontAlgn="base" hangingPunct="0">
        <a:spcBef>
          <a:spcPct val="20000"/>
        </a:spcBef>
        <a:spcAft>
          <a:spcPct val="0"/>
        </a:spcAft>
        <a:buChar char="»"/>
        <a:defRPr sz="1400">
          <a:solidFill>
            <a:schemeClr val="tx1"/>
          </a:solidFill>
          <a:latin typeface="+mn-lt"/>
        </a:defRPr>
      </a:lvl8pPr>
      <a:lvl9pPr marL="360045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top.jpg"/>
          <p:cNvPicPr>
            <a:picLocks noChangeAspect="1"/>
          </p:cNvPicPr>
          <p:nvPr/>
        </p:nvPicPr>
        <p:blipFill>
          <a:blip r:embed="rId21"/>
          <a:srcRect/>
          <a:stretch>
            <a:fillRect/>
          </a:stretch>
        </p:blipFill>
        <p:spPr bwMode="auto">
          <a:xfrm>
            <a:off x="-11113" y="-23813"/>
            <a:ext cx="9155113" cy="879476"/>
          </a:xfrm>
          <a:prstGeom prst="rect">
            <a:avLst/>
          </a:prstGeom>
          <a:noFill/>
          <a:ln w="0">
            <a:solidFill>
              <a:schemeClr val="tx1"/>
            </a:solidFill>
            <a:miter lim="800000"/>
            <a:headEnd/>
            <a:tailEnd/>
          </a:ln>
        </p:spPr>
      </p:pic>
      <p:pic>
        <p:nvPicPr>
          <p:cNvPr id="1027" name="Picture 8" descr="Bottom.jpg"/>
          <p:cNvPicPr>
            <a:picLocks noChangeAspect="1"/>
          </p:cNvPicPr>
          <p:nvPr/>
        </p:nvPicPr>
        <p:blipFill>
          <a:blip r:embed="rId22"/>
          <a:srcRect/>
          <a:stretch>
            <a:fillRect/>
          </a:stretch>
        </p:blipFill>
        <p:spPr bwMode="auto">
          <a:xfrm>
            <a:off x="0" y="6362700"/>
            <a:ext cx="9144000" cy="506413"/>
          </a:xfrm>
          <a:prstGeom prst="rect">
            <a:avLst/>
          </a:prstGeom>
          <a:noFill/>
          <a:ln w="9525">
            <a:noFill/>
            <a:miter lim="800000"/>
            <a:headEnd/>
            <a:tailEnd/>
          </a:ln>
        </p:spPr>
      </p:pic>
      <p:sp>
        <p:nvSpPr>
          <p:cNvPr id="1028" name="Rectangle 3"/>
          <p:cNvSpPr>
            <a:spLocks noGrp="1" noChangeArrowheads="1"/>
          </p:cNvSpPr>
          <p:nvPr>
            <p:ph type="body" idx="1"/>
          </p:nvPr>
        </p:nvSpPr>
        <p:spPr bwMode="auto">
          <a:xfrm>
            <a:off x="391091" y="1075401"/>
            <a:ext cx="8361817" cy="5135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9" name="Rectangle 73"/>
          <p:cNvSpPr>
            <a:spLocks noGrp="1" noChangeArrowheads="1"/>
          </p:cNvSpPr>
          <p:nvPr>
            <p:ph type="title"/>
          </p:nvPr>
        </p:nvSpPr>
        <p:spPr bwMode="auto">
          <a:xfrm>
            <a:off x="865188" y="109538"/>
            <a:ext cx="7413625"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pic>
        <p:nvPicPr>
          <p:cNvPr id="1030" name="Picture 67" descr="NASA insignia RGB"/>
          <p:cNvPicPr>
            <a:picLocks noChangeAspect="1" noChangeArrowheads="1"/>
          </p:cNvPicPr>
          <p:nvPr/>
        </p:nvPicPr>
        <p:blipFill>
          <a:blip r:embed="rId23"/>
          <a:srcRect/>
          <a:stretch>
            <a:fillRect/>
          </a:stretch>
        </p:blipFill>
        <p:spPr bwMode="auto">
          <a:xfrm>
            <a:off x="8313738" y="168275"/>
            <a:ext cx="717550" cy="593725"/>
          </a:xfrm>
          <a:prstGeom prst="rect">
            <a:avLst/>
          </a:prstGeom>
          <a:noFill/>
          <a:ln w="9525">
            <a:noFill/>
            <a:miter lim="800000"/>
            <a:headEnd/>
            <a:tailEnd/>
          </a:ln>
        </p:spPr>
      </p:pic>
      <p:sp>
        <p:nvSpPr>
          <p:cNvPr id="9" name="Footer Placeholder 8"/>
          <p:cNvSpPr>
            <a:spLocks noGrp="1"/>
          </p:cNvSpPr>
          <p:nvPr>
            <p:ph type="ftr" sz="quarter" idx="3"/>
          </p:nvPr>
        </p:nvSpPr>
        <p:spPr>
          <a:xfrm>
            <a:off x="1454150" y="6445250"/>
            <a:ext cx="62357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bg1"/>
                </a:solidFill>
                <a:latin typeface="+mn-lt"/>
                <a:ea typeface="+mn-ea"/>
                <a:cs typeface="+mn-cs"/>
              </a:defRPr>
            </a:lvl1pPr>
          </a:lstStyle>
          <a:p>
            <a:pPr>
              <a:defRPr/>
            </a:pPr>
            <a:r>
              <a:rPr lang="en-US">
                <a:solidFill>
                  <a:prstClr val="white"/>
                </a:solidFill>
              </a:rPr>
              <a:t>GRC ISS Physical Sciences Research Briefing to Chief Scientist</a:t>
            </a:r>
          </a:p>
        </p:txBody>
      </p:sp>
      <p:sp>
        <p:nvSpPr>
          <p:cNvPr id="10" name="Date Placeholder 9"/>
          <p:cNvSpPr>
            <a:spLocks noGrp="1"/>
          </p:cNvSpPr>
          <p:nvPr>
            <p:ph type="dt" sz="half" idx="2"/>
          </p:nvPr>
        </p:nvSpPr>
        <p:spPr>
          <a:xfrm>
            <a:off x="50800" y="6454775"/>
            <a:ext cx="1071563" cy="365125"/>
          </a:xfrm>
          <a:prstGeom prst="rect">
            <a:avLst/>
          </a:prstGeom>
        </p:spPr>
        <p:txBody>
          <a:bodyPr vert="horz" lIns="91440" tIns="45720" rIns="91440" bIns="45720" rtlCol="0" anchor="ctr"/>
          <a:lstStyle>
            <a:lvl1pPr algn="l" fontAlgn="auto">
              <a:spcBef>
                <a:spcPts val="0"/>
              </a:spcBef>
              <a:spcAft>
                <a:spcPts val="0"/>
              </a:spcAft>
              <a:defRPr sz="1200" smtClean="0">
                <a:solidFill>
                  <a:srgbClr val="FFFFFF"/>
                </a:solidFill>
                <a:latin typeface="+mn-lt"/>
                <a:ea typeface="+mn-ea"/>
                <a:cs typeface="+mn-cs"/>
              </a:defRPr>
            </a:lvl1pPr>
          </a:lstStyle>
          <a:p>
            <a:pPr>
              <a:defRPr/>
            </a:pPr>
            <a:fld id="{C7E566C0-40DE-EA42-A487-8205F7C46629}" type="datetime1">
              <a:rPr lang="en-US"/>
              <a:pPr>
                <a:defRPr/>
              </a:pPr>
              <a:t>8/9/2016</a:t>
            </a:fld>
            <a:endParaRPr lang="en-US"/>
          </a:p>
        </p:txBody>
      </p:sp>
      <p:sp>
        <p:nvSpPr>
          <p:cNvPr id="11" name="Slide Number Placeholder 10"/>
          <p:cNvSpPr>
            <a:spLocks noGrp="1"/>
          </p:cNvSpPr>
          <p:nvPr>
            <p:ph type="sldNum" sz="quarter" idx="4"/>
          </p:nvPr>
        </p:nvSpPr>
        <p:spPr>
          <a:xfrm>
            <a:off x="8534400" y="6454775"/>
            <a:ext cx="5588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FFFFFF"/>
                </a:solidFill>
                <a:latin typeface="+mn-lt"/>
                <a:ea typeface="+mn-ea"/>
                <a:cs typeface="+mn-cs"/>
              </a:defRPr>
            </a:lvl1pPr>
          </a:lstStyle>
          <a:p>
            <a:pPr>
              <a:defRPr/>
            </a:pPr>
            <a:fld id="{47172AEC-803B-EE40-A019-3F100C219DD6}" type="slidenum">
              <a:rPr lang="en-US"/>
              <a:pPr>
                <a:defRPr/>
              </a:pPr>
              <a:t>‹#›</a:t>
            </a:fld>
            <a:endParaRPr lang="en-US"/>
          </a:p>
        </p:txBody>
      </p:sp>
      <p:pic>
        <p:nvPicPr>
          <p:cNvPr id="1034" name="Picture 12" descr="ISS LOGO v7 transparent.png"/>
          <p:cNvPicPr>
            <a:picLocks noChangeAspect="1"/>
          </p:cNvPicPr>
          <p:nvPr/>
        </p:nvPicPr>
        <p:blipFill>
          <a:blip r:embed="rId24"/>
          <a:srcRect/>
          <a:stretch>
            <a:fillRect/>
          </a:stretch>
        </p:blipFill>
        <p:spPr bwMode="auto">
          <a:xfrm>
            <a:off x="25400" y="73025"/>
            <a:ext cx="717550" cy="717550"/>
          </a:xfrm>
          <a:prstGeom prst="rect">
            <a:avLst/>
          </a:prstGeom>
          <a:noFill/>
          <a:ln w="9525">
            <a:noFill/>
            <a:miter lim="800000"/>
            <a:headEnd/>
            <a:tailEnd/>
          </a:ln>
        </p:spPr>
      </p:pic>
    </p:spTree>
    <p:extLst>
      <p:ext uri="{BB962C8B-B14F-4D97-AF65-F5344CB8AC3E}">
        <p14:creationId xmlns:p14="http://schemas.microsoft.com/office/powerpoint/2010/main" val="1311092206"/>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26" r:id="rId19"/>
  </p:sldLayoutIdLst>
  <p:hf hdr="0" dt="0"/>
  <p:txStyles>
    <p:titleStyle>
      <a:lvl1pPr algn="ctr" rtl="0" eaLnBrk="1" fontAlgn="base" hangingPunct="1">
        <a:spcBef>
          <a:spcPct val="0"/>
        </a:spcBef>
        <a:spcAft>
          <a:spcPct val="0"/>
        </a:spcAft>
        <a:defRPr sz="2400" b="1">
          <a:solidFill>
            <a:schemeClr val="bg1"/>
          </a:solidFill>
          <a:latin typeface="+mj-lt"/>
          <a:ea typeface="MS PGothic" pitchFamily="34" charset="-128"/>
          <a:cs typeface="+mj-cs"/>
        </a:defRPr>
      </a:lvl1pPr>
      <a:lvl2pPr algn="ctr" rtl="0" eaLnBrk="1" fontAlgn="base" hangingPunct="1">
        <a:spcBef>
          <a:spcPct val="0"/>
        </a:spcBef>
        <a:spcAft>
          <a:spcPct val="0"/>
        </a:spcAft>
        <a:defRPr sz="2400" b="1">
          <a:solidFill>
            <a:schemeClr val="bg1"/>
          </a:solidFill>
          <a:latin typeface="Helvetica" pitchFamily="-112" charset="0"/>
          <a:ea typeface="MS PGothic" pitchFamily="34" charset="-128"/>
          <a:cs typeface="ＭＳ Ｐゴシック" pitchFamily="-112" charset="-128"/>
        </a:defRPr>
      </a:lvl2pPr>
      <a:lvl3pPr algn="ctr" rtl="0" eaLnBrk="1" fontAlgn="base" hangingPunct="1">
        <a:spcBef>
          <a:spcPct val="0"/>
        </a:spcBef>
        <a:spcAft>
          <a:spcPct val="0"/>
        </a:spcAft>
        <a:defRPr sz="2400" b="1">
          <a:solidFill>
            <a:schemeClr val="bg1"/>
          </a:solidFill>
          <a:latin typeface="Helvetica" pitchFamily="-112" charset="0"/>
          <a:ea typeface="MS PGothic" pitchFamily="34" charset="-128"/>
          <a:cs typeface="ＭＳ Ｐゴシック" pitchFamily="-112" charset="-128"/>
        </a:defRPr>
      </a:lvl3pPr>
      <a:lvl4pPr algn="ctr" rtl="0" eaLnBrk="1" fontAlgn="base" hangingPunct="1">
        <a:spcBef>
          <a:spcPct val="0"/>
        </a:spcBef>
        <a:spcAft>
          <a:spcPct val="0"/>
        </a:spcAft>
        <a:defRPr sz="2400" b="1">
          <a:solidFill>
            <a:schemeClr val="bg1"/>
          </a:solidFill>
          <a:latin typeface="Helvetica" pitchFamily="-112" charset="0"/>
          <a:ea typeface="MS PGothic" pitchFamily="34" charset="-128"/>
          <a:cs typeface="ＭＳ Ｐゴシック" pitchFamily="-112" charset="-128"/>
        </a:defRPr>
      </a:lvl4pPr>
      <a:lvl5pPr algn="ctr" rtl="0" eaLnBrk="1" fontAlgn="base" hangingPunct="1">
        <a:spcBef>
          <a:spcPct val="0"/>
        </a:spcBef>
        <a:spcAft>
          <a:spcPct val="0"/>
        </a:spcAft>
        <a:defRPr sz="2400" b="1">
          <a:solidFill>
            <a:schemeClr val="bg1"/>
          </a:solidFill>
          <a:latin typeface="Helvetica" pitchFamily="-112" charset="0"/>
          <a:ea typeface="MS PGothic" pitchFamily="34" charset="-128"/>
          <a:cs typeface="ＭＳ Ｐゴシック" pitchFamily="-112" charset="-128"/>
        </a:defRPr>
      </a:lvl5pPr>
      <a:lvl6pPr marL="4572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6pPr>
      <a:lvl7pPr marL="9144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7pPr>
      <a:lvl8pPr marL="13716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8pPr>
      <a:lvl9pPr marL="18288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9pPr>
    </p:titleStyle>
    <p:bodyStyle>
      <a:lvl1pPr marL="225425" indent="-225425" algn="l" rtl="0" eaLnBrk="1" fontAlgn="base" hangingPunct="1">
        <a:spcBef>
          <a:spcPct val="20000"/>
        </a:spcBef>
        <a:spcAft>
          <a:spcPct val="0"/>
        </a:spcAft>
        <a:buChar char="•"/>
        <a:defRPr sz="2000">
          <a:solidFill>
            <a:schemeClr val="tx1"/>
          </a:solidFill>
          <a:latin typeface="+mn-lt"/>
          <a:ea typeface="MS PGothic" pitchFamily="34" charset="-128"/>
          <a:cs typeface="+mn-cs"/>
        </a:defRPr>
      </a:lvl1pPr>
      <a:lvl2pPr marL="460375" indent="-233363" algn="l" rtl="0" eaLnBrk="1" fontAlgn="base" hangingPunct="1">
        <a:spcBef>
          <a:spcPct val="20000"/>
        </a:spcBef>
        <a:spcAft>
          <a:spcPct val="0"/>
        </a:spcAft>
        <a:buChar char="–"/>
        <a:defRPr sz="1800">
          <a:solidFill>
            <a:schemeClr val="tx1"/>
          </a:solidFill>
          <a:latin typeface="+mn-lt"/>
          <a:ea typeface="MS PGothic" pitchFamily="34" charset="-128"/>
          <a:cs typeface="ＭＳ Ｐゴシック"/>
        </a:defRPr>
      </a:lvl2pPr>
      <a:lvl3pPr marL="687388" indent="-225425" algn="l" rtl="0" eaLnBrk="1" fontAlgn="base" hangingPunct="1">
        <a:spcBef>
          <a:spcPct val="20000"/>
        </a:spcBef>
        <a:spcAft>
          <a:spcPct val="0"/>
        </a:spcAft>
        <a:buChar char="•"/>
        <a:defRPr sz="1600">
          <a:solidFill>
            <a:schemeClr val="tx1"/>
          </a:solidFill>
          <a:latin typeface="+mn-lt"/>
          <a:ea typeface="ヒラギノ角ゴ Pro W3" pitchFamily="-106" charset="-128"/>
          <a:cs typeface="ヒラギノ角ゴ Pro W3" charset="-128"/>
        </a:defRPr>
      </a:lvl3pPr>
      <a:lvl4pPr marL="915988" indent="-227013" algn="l" rtl="0" eaLnBrk="1" fontAlgn="base" hangingPunct="1">
        <a:spcBef>
          <a:spcPct val="20000"/>
        </a:spcBef>
        <a:spcAft>
          <a:spcPct val="0"/>
        </a:spcAft>
        <a:buChar char="–"/>
        <a:defRPr sz="1400">
          <a:solidFill>
            <a:schemeClr val="tx1"/>
          </a:solidFill>
          <a:latin typeface="+mn-lt"/>
          <a:ea typeface="ヒラギノ角ゴ Pro W3" pitchFamily="-106" charset="-128"/>
          <a:cs typeface="ヒラギノ角ゴ Pro W3" charset="-128"/>
        </a:defRPr>
      </a:lvl4pPr>
      <a:lvl5pPr marL="1144588" indent="-227013" algn="l" rtl="0" eaLnBrk="1" fontAlgn="base" hangingPunct="1">
        <a:spcBef>
          <a:spcPct val="20000"/>
        </a:spcBef>
        <a:spcAft>
          <a:spcPct val="0"/>
        </a:spcAft>
        <a:buChar char="»"/>
        <a:defRPr sz="1200">
          <a:solidFill>
            <a:schemeClr val="tx1"/>
          </a:solidFill>
          <a:latin typeface="+mn-lt"/>
          <a:ea typeface="ヒラギノ角ゴ Pro W3" pitchFamily="-106" charset="-128"/>
          <a:cs typeface="ヒラギノ角ゴ Pro W3" charset="-128"/>
        </a:defRPr>
      </a:lvl5pPr>
      <a:lvl6pPr marL="1601788" indent="-227013" algn="l" rtl="0" eaLnBrk="1" fontAlgn="base" hangingPunct="1">
        <a:spcBef>
          <a:spcPct val="20000"/>
        </a:spcBef>
        <a:spcAft>
          <a:spcPct val="0"/>
        </a:spcAft>
        <a:buChar char="»"/>
        <a:defRPr>
          <a:solidFill>
            <a:schemeClr val="tx1"/>
          </a:solidFill>
          <a:latin typeface="+mn-lt"/>
          <a:ea typeface="+mn-ea"/>
        </a:defRPr>
      </a:lvl6pPr>
      <a:lvl7pPr marL="2058988" indent="-227013" algn="l" rtl="0" eaLnBrk="1" fontAlgn="base" hangingPunct="1">
        <a:spcBef>
          <a:spcPct val="20000"/>
        </a:spcBef>
        <a:spcAft>
          <a:spcPct val="0"/>
        </a:spcAft>
        <a:buChar char="»"/>
        <a:defRPr>
          <a:solidFill>
            <a:schemeClr val="tx1"/>
          </a:solidFill>
          <a:latin typeface="+mn-lt"/>
          <a:ea typeface="+mn-ea"/>
        </a:defRPr>
      </a:lvl7pPr>
      <a:lvl8pPr marL="2516188" indent="-227013" algn="l" rtl="0" eaLnBrk="1" fontAlgn="base" hangingPunct="1">
        <a:spcBef>
          <a:spcPct val="20000"/>
        </a:spcBef>
        <a:spcAft>
          <a:spcPct val="0"/>
        </a:spcAft>
        <a:buChar char="»"/>
        <a:defRPr>
          <a:solidFill>
            <a:schemeClr val="tx1"/>
          </a:solidFill>
          <a:latin typeface="+mn-lt"/>
          <a:ea typeface="+mn-ea"/>
        </a:defRPr>
      </a:lvl8pPr>
      <a:lvl9pPr marL="2973388" indent="-227013" algn="l" rtl="0" eaLnBrk="1" fontAlgn="base" hangingPunct="1">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top.jpg"/>
          <p:cNvPicPr>
            <a:picLocks noChangeAspect="1"/>
          </p:cNvPicPr>
          <p:nvPr/>
        </p:nvPicPr>
        <p:blipFill>
          <a:blip r:embed="rId21"/>
          <a:srcRect/>
          <a:stretch>
            <a:fillRect/>
          </a:stretch>
        </p:blipFill>
        <p:spPr bwMode="auto">
          <a:xfrm>
            <a:off x="-11113" y="-23813"/>
            <a:ext cx="9155113" cy="879476"/>
          </a:xfrm>
          <a:prstGeom prst="rect">
            <a:avLst/>
          </a:prstGeom>
          <a:noFill/>
          <a:ln w="0">
            <a:solidFill>
              <a:schemeClr val="tx1"/>
            </a:solidFill>
            <a:miter lim="800000"/>
            <a:headEnd/>
            <a:tailEnd/>
          </a:ln>
        </p:spPr>
      </p:pic>
      <p:pic>
        <p:nvPicPr>
          <p:cNvPr id="1027" name="Picture 8" descr="Bottom.jpg"/>
          <p:cNvPicPr>
            <a:picLocks noChangeAspect="1"/>
          </p:cNvPicPr>
          <p:nvPr/>
        </p:nvPicPr>
        <p:blipFill>
          <a:blip r:embed="rId22"/>
          <a:srcRect/>
          <a:stretch>
            <a:fillRect/>
          </a:stretch>
        </p:blipFill>
        <p:spPr bwMode="auto">
          <a:xfrm>
            <a:off x="0" y="6362700"/>
            <a:ext cx="9144000" cy="506413"/>
          </a:xfrm>
          <a:prstGeom prst="rect">
            <a:avLst/>
          </a:prstGeom>
          <a:noFill/>
          <a:ln w="9525">
            <a:noFill/>
            <a:miter lim="800000"/>
            <a:headEnd/>
            <a:tailEnd/>
          </a:ln>
        </p:spPr>
      </p:pic>
      <p:sp>
        <p:nvSpPr>
          <p:cNvPr id="1028" name="Rectangle 3"/>
          <p:cNvSpPr>
            <a:spLocks noGrp="1" noChangeArrowheads="1"/>
          </p:cNvSpPr>
          <p:nvPr>
            <p:ph type="body" idx="1"/>
          </p:nvPr>
        </p:nvSpPr>
        <p:spPr bwMode="auto">
          <a:xfrm>
            <a:off x="391091" y="1075401"/>
            <a:ext cx="8361817" cy="5135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9" name="Rectangle 73"/>
          <p:cNvSpPr>
            <a:spLocks noGrp="1" noChangeArrowheads="1"/>
          </p:cNvSpPr>
          <p:nvPr>
            <p:ph type="title"/>
          </p:nvPr>
        </p:nvSpPr>
        <p:spPr bwMode="auto">
          <a:xfrm>
            <a:off x="865188" y="109538"/>
            <a:ext cx="7413625"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pic>
        <p:nvPicPr>
          <p:cNvPr id="1030" name="Picture 67" descr="NASA insignia RGB"/>
          <p:cNvPicPr>
            <a:picLocks noChangeAspect="1" noChangeArrowheads="1"/>
          </p:cNvPicPr>
          <p:nvPr/>
        </p:nvPicPr>
        <p:blipFill>
          <a:blip r:embed="rId23"/>
          <a:srcRect/>
          <a:stretch>
            <a:fillRect/>
          </a:stretch>
        </p:blipFill>
        <p:spPr bwMode="auto">
          <a:xfrm>
            <a:off x="8313738" y="168275"/>
            <a:ext cx="717550" cy="593725"/>
          </a:xfrm>
          <a:prstGeom prst="rect">
            <a:avLst/>
          </a:prstGeom>
          <a:noFill/>
          <a:ln w="9525">
            <a:noFill/>
            <a:miter lim="800000"/>
            <a:headEnd/>
            <a:tailEnd/>
          </a:ln>
        </p:spPr>
      </p:pic>
      <p:sp>
        <p:nvSpPr>
          <p:cNvPr id="9" name="Footer Placeholder 8"/>
          <p:cNvSpPr>
            <a:spLocks noGrp="1"/>
          </p:cNvSpPr>
          <p:nvPr>
            <p:ph type="ftr" sz="quarter" idx="3"/>
          </p:nvPr>
        </p:nvSpPr>
        <p:spPr>
          <a:xfrm>
            <a:off x="1454150" y="6445250"/>
            <a:ext cx="62357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bg1"/>
                </a:solidFill>
                <a:latin typeface="+mn-lt"/>
                <a:ea typeface="+mn-ea"/>
                <a:cs typeface="+mn-cs"/>
              </a:defRPr>
            </a:lvl1pPr>
          </a:lstStyle>
          <a:p>
            <a:pPr>
              <a:defRPr/>
            </a:pPr>
            <a:r>
              <a:rPr lang="en-US">
                <a:solidFill>
                  <a:prstClr val="white"/>
                </a:solidFill>
              </a:rPr>
              <a:t>GRC ISS Physical Sciences Research Briefing to Chief Scientist</a:t>
            </a:r>
          </a:p>
        </p:txBody>
      </p:sp>
      <p:sp>
        <p:nvSpPr>
          <p:cNvPr id="10" name="Date Placeholder 9"/>
          <p:cNvSpPr>
            <a:spLocks noGrp="1"/>
          </p:cNvSpPr>
          <p:nvPr>
            <p:ph type="dt" sz="half" idx="2"/>
          </p:nvPr>
        </p:nvSpPr>
        <p:spPr>
          <a:xfrm>
            <a:off x="50800" y="6454775"/>
            <a:ext cx="1071563" cy="365125"/>
          </a:xfrm>
          <a:prstGeom prst="rect">
            <a:avLst/>
          </a:prstGeom>
        </p:spPr>
        <p:txBody>
          <a:bodyPr vert="horz" lIns="91440" tIns="45720" rIns="91440" bIns="45720" rtlCol="0" anchor="ctr"/>
          <a:lstStyle>
            <a:lvl1pPr algn="l" fontAlgn="auto">
              <a:spcBef>
                <a:spcPts val="0"/>
              </a:spcBef>
              <a:spcAft>
                <a:spcPts val="0"/>
              </a:spcAft>
              <a:defRPr sz="1200" smtClean="0">
                <a:solidFill>
                  <a:srgbClr val="FFFFFF"/>
                </a:solidFill>
                <a:latin typeface="+mn-lt"/>
                <a:ea typeface="+mn-ea"/>
                <a:cs typeface="+mn-cs"/>
              </a:defRPr>
            </a:lvl1pPr>
          </a:lstStyle>
          <a:p>
            <a:pPr>
              <a:defRPr/>
            </a:pPr>
            <a:fld id="{C7E566C0-40DE-EA42-A487-8205F7C46629}" type="datetime1">
              <a:rPr lang="en-US"/>
              <a:pPr>
                <a:defRPr/>
              </a:pPr>
              <a:t>8/9/2016</a:t>
            </a:fld>
            <a:endParaRPr lang="en-US"/>
          </a:p>
        </p:txBody>
      </p:sp>
      <p:sp>
        <p:nvSpPr>
          <p:cNvPr id="11" name="Slide Number Placeholder 10"/>
          <p:cNvSpPr>
            <a:spLocks noGrp="1"/>
          </p:cNvSpPr>
          <p:nvPr>
            <p:ph type="sldNum" sz="quarter" idx="4"/>
          </p:nvPr>
        </p:nvSpPr>
        <p:spPr>
          <a:xfrm>
            <a:off x="8534400" y="6454775"/>
            <a:ext cx="5588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FFFFFF"/>
                </a:solidFill>
                <a:latin typeface="+mn-lt"/>
                <a:ea typeface="+mn-ea"/>
                <a:cs typeface="+mn-cs"/>
              </a:defRPr>
            </a:lvl1pPr>
          </a:lstStyle>
          <a:p>
            <a:pPr>
              <a:defRPr/>
            </a:pPr>
            <a:fld id="{47172AEC-803B-EE40-A019-3F100C219DD6}" type="slidenum">
              <a:rPr lang="en-US"/>
              <a:pPr>
                <a:defRPr/>
              </a:pPr>
              <a:t>‹#›</a:t>
            </a:fld>
            <a:endParaRPr lang="en-US"/>
          </a:p>
        </p:txBody>
      </p:sp>
      <p:pic>
        <p:nvPicPr>
          <p:cNvPr id="1034" name="Picture 12" descr="ISS LOGO v7 transparent.png"/>
          <p:cNvPicPr>
            <a:picLocks noChangeAspect="1"/>
          </p:cNvPicPr>
          <p:nvPr/>
        </p:nvPicPr>
        <p:blipFill>
          <a:blip r:embed="rId24"/>
          <a:srcRect/>
          <a:stretch>
            <a:fillRect/>
          </a:stretch>
        </p:blipFill>
        <p:spPr bwMode="auto">
          <a:xfrm>
            <a:off x="25400" y="73025"/>
            <a:ext cx="717550" cy="717550"/>
          </a:xfrm>
          <a:prstGeom prst="rect">
            <a:avLst/>
          </a:prstGeom>
          <a:noFill/>
          <a:ln w="9525">
            <a:noFill/>
            <a:miter lim="800000"/>
            <a:headEnd/>
            <a:tailEnd/>
          </a:ln>
        </p:spPr>
      </p:pic>
    </p:spTree>
    <p:extLst>
      <p:ext uri="{BB962C8B-B14F-4D97-AF65-F5344CB8AC3E}">
        <p14:creationId xmlns:p14="http://schemas.microsoft.com/office/powerpoint/2010/main" val="2728600611"/>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Lst>
  <p:hf hdr="0" dt="0"/>
  <p:txStyles>
    <p:titleStyle>
      <a:lvl1pPr algn="ctr" rtl="0" eaLnBrk="1" fontAlgn="base" hangingPunct="1">
        <a:spcBef>
          <a:spcPct val="0"/>
        </a:spcBef>
        <a:spcAft>
          <a:spcPct val="0"/>
        </a:spcAft>
        <a:defRPr sz="2400" b="1">
          <a:solidFill>
            <a:schemeClr val="bg1"/>
          </a:solidFill>
          <a:latin typeface="+mj-lt"/>
          <a:ea typeface="MS PGothic" pitchFamily="34" charset="-128"/>
          <a:cs typeface="+mj-cs"/>
        </a:defRPr>
      </a:lvl1pPr>
      <a:lvl2pPr algn="ctr" rtl="0" eaLnBrk="1" fontAlgn="base" hangingPunct="1">
        <a:spcBef>
          <a:spcPct val="0"/>
        </a:spcBef>
        <a:spcAft>
          <a:spcPct val="0"/>
        </a:spcAft>
        <a:defRPr sz="2400" b="1">
          <a:solidFill>
            <a:schemeClr val="bg1"/>
          </a:solidFill>
          <a:latin typeface="Helvetica" pitchFamily="-112" charset="0"/>
          <a:ea typeface="MS PGothic" pitchFamily="34" charset="-128"/>
          <a:cs typeface="ＭＳ Ｐゴシック" pitchFamily="-112" charset="-128"/>
        </a:defRPr>
      </a:lvl2pPr>
      <a:lvl3pPr algn="ctr" rtl="0" eaLnBrk="1" fontAlgn="base" hangingPunct="1">
        <a:spcBef>
          <a:spcPct val="0"/>
        </a:spcBef>
        <a:spcAft>
          <a:spcPct val="0"/>
        </a:spcAft>
        <a:defRPr sz="2400" b="1">
          <a:solidFill>
            <a:schemeClr val="bg1"/>
          </a:solidFill>
          <a:latin typeface="Helvetica" pitchFamily="-112" charset="0"/>
          <a:ea typeface="MS PGothic" pitchFamily="34" charset="-128"/>
          <a:cs typeface="ＭＳ Ｐゴシック" pitchFamily="-112" charset="-128"/>
        </a:defRPr>
      </a:lvl3pPr>
      <a:lvl4pPr algn="ctr" rtl="0" eaLnBrk="1" fontAlgn="base" hangingPunct="1">
        <a:spcBef>
          <a:spcPct val="0"/>
        </a:spcBef>
        <a:spcAft>
          <a:spcPct val="0"/>
        </a:spcAft>
        <a:defRPr sz="2400" b="1">
          <a:solidFill>
            <a:schemeClr val="bg1"/>
          </a:solidFill>
          <a:latin typeface="Helvetica" pitchFamily="-112" charset="0"/>
          <a:ea typeface="MS PGothic" pitchFamily="34" charset="-128"/>
          <a:cs typeface="ＭＳ Ｐゴシック" pitchFamily="-112" charset="-128"/>
        </a:defRPr>
      </a:lvl4pPr>
      <a:lvl5pPr algn="ctr" rtl="0" eaLnBrk="1" fontAlgn="base" hangingPunct="1">
        <a:spcBef>
          <a:spcPct val="0"/>
        </a:spcBef>
        <a:spcAft>
          <a:spcPct val="0"/>
        </a:spcAft>
        <a:defRPr sz="2400" b="1">
          <a:solidFill>
            <a:schemeClr val="bg1"/>
          </a:solidFill>
          <a:latin typeface="Helvetica" pitchFamily="-112" charset="0"/>
          <a:ea typeface="MS PGothic" pitchFamily="34" charset="-128"/>
          <a:cs typeface="ＭＳ Ｐゴシック" pitchFamily="-112" charset="-128"/>
        </a:defRPr>
      </a:lvl5pPr>
      <a:lvl6pPr marL="4572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6pPr>
      <a:lvl7pPr marL="9144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7pPr>
      <a:lvl8pPr marL="13716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8pPr>
      <a:lvl9pPr marL="18288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9pPr>
    </p:titleStyle>
    <p:bodyStyle>
      <a:lvl1pPr marL="225425" indent="-225425" algn="l" rtl="0" eaLnBrk="1" fontAlgn="base" hangingPunct="1">
        <a:spcBef>
          <a:spcPct val="20000"/>
        </a:spcBef>
        <a:spcAft>
          <a:spcPct val="0"/>
        </a:spcAft>
        <a:buChar char="•"/>
        <a:defRPr sz="2000">
          <a:solidFill>
            <a:schemeClr val="tx1"/>
          </a:solidFill>
          <a:latin typeface="+mn-lt"/>
          <a:ea typeface="MS PGothic" pitchFamily="34" charset="-128"/>
          <a:cs typeface="+mn-cs"/>
        </a:defRPr>
      </a:lvl1pPr>
      <a:lvl2pPr marL="460375" indent="-233363" algn="l" rtl="0" eaLnBrk="1" fontAlgn="base" hangingPunct="1">
        <a:spcBef>
          <a:spcPct val="20000"/>
        </a:spcBef>
        <a:spcAft>
          <a:spcPct val="0"/>
        </a:spcAft>
        <a:buChar char="–"/>
        <a:defRPr sz="1800">
          <a:solidFill>
            <a:schemeClr val="tx1"/>
          </a:solidFill>
          <a:latin typeface="+mn-lt"/>
          <a:ea typeface="MS PGothic" pitchFamily="34" charset="-128"/>
          <a:cs typeface="ＭＳ Ｐゴシック"/>
        </a:defRPr>
      </a:lvl2pPr>
      <a:lvl3pPr marL="687388" indent="-225425" algn="l" rtl="0" eaLnBrk="1" fontAlgn="base" hangingPunct="1">
        <a:spcBef>
          <a:spcPct val="20000"/>
        </a:spcBef>
        <a:spcAft>
          <a:spcPct val="0"/>
        </a:spcAft>
        <a:buChar char="•"/>
        <a:defRPr sz="1600">
          <a:solidFill>
            <a:schemeClr val="tx1"/>
          </a:solidFill>
          <a:latin typeface="+mn-lt"/>
          <a:ea typeface="ヒラギノ角ゴ Pro W3" pitchFamily="-106" charset="-128"/>
          <a:cs typeface="ヒラギノ角ゴ Pro W3" charset="-128"/>
        </a:defRPr>
      </a:lvl3pPr>
      <a:lvl4pPr marL="915988" indent="-227013" algn="l" rtl="0" eaLnBrk="1" fontAlgn="base" hangingPunct="1">
        <a:spcBef>
          <a:spcPct val="20000"/>
        </a:spcBef>
        <a:spcAft>
          <a:spcPct val="0"/>
        </a:spcAft>
        <a:buChar char="–"/>
        <a:defRPr sz="1400">
          <a:solidFill>
            <a:schemeClr val="tx1"/>
          </a:solidFill>
          <a:latin typeface="+mn-lt"/>
          <a:ea typeface="ヒラギノ角ゴ Pro W3" pitchFamily="-106" charset="-128"/>
          <a:cs typeface="ヒラギノ角ゴ Pro W3" charset="-128"/>
        </a:defRPr>
      </a:lvl4pPr>
      <a:lvl5pPr marL="1144588" indent="-227013" algn="l" rtl="0" eaLnBrk="1" fontAlgn="base" hangingPunct="1">
        <a:spcBef>
          <a:spcPct val="20000"/>
        </a:spcBef>
        <a:spcAft>
          <a:spcPct val="0"/>
        </a:spcAft>
        <a:buChar char="»"/>
        <a:defRPr sz="1200">
          <a:solidFill>
            <a:schemeClr val="tx1"/>
          </a:solidFill>
          <a:latin typeface="+mn-lt"/>
          <a:ea typeface="ヒラギノ角ゴ Pro W3" pitchFamily="-106" charset="-128"/>
          <a:cs typeface="ヒラギノ角ゴ Pro W3" charset="-128"/>
        </a:defRPr>
      </a:lvl5pPr>
      <a:lvl6pPr marL="1601788" indent="-227013" algn="l" rtl="0" eaLnBrk="1" fontAlgn="base" hangingPunct="1">
        <a:spcBef>
          <a:spcPct val="20000"/>
        </a:spcBef>
        <a:spcAft>
          <a:spcPct val="0"/>
        </a:spcAft>
        <a:buChar char="»"/>
        <a:defRPr>
          <a:solidFill>
            <a:schemeClr val="tx1"/>
          </a:solidFill>
          <a:latin typeface="+mn-lt"/>
          <a:ea typeface="+mn-ea"/>
        </a:defRPr>
      </a:lvl6pPr>
      <a:lvl7pPr marL="2058988" indent="-227013" algn="l" rtl="0" eaLnBrk="1" fontAlgn="base" hangingPunct="1">
        <a:spcBef>
          <a:spcPct val="20000"/>
        </a:spcBef>
        <a:spcAft>
          <a:spcPct val="0"/>
        </a:spcAft>
        <a:buChar char="»"/>
        <a:defRPr>
          <a:solidFill>
            <a:schemeClr val="tx1"/>
          </a:solidFill>
          <a:latin typeface="+mn-lt"/>
          <a:ea typeface="+mn-ea"/>
        </a:defRPr>
      </a:lvl7pPr>
      <a:lvl8pPr marL="2516188" indent="-227013" algn="l" rtl="0" eaLnBrk="1" fontAlgn="base" hangingPunct="1">
        <a:spcBef>
          <a:spcPct val="20000"/>
        </a:spcBef>
        <a:spcAft>
          <a:spcPct val="0"/>
        </a:spcAft>
        <a:buChar char="»"/>
        <a:defRPr>
          <a:solidFill>
            <a:schemeClr val="tx1"/>
          </a:solidFill>
          <a:latin typeface="+mn-lt"/>
          <a:ea typeface="+mn-ea"/>
        </a:defRPr>
      </a:lvl8pPr>
      <a:lvl9pPr marL="2973388" indent="-227013" algn="l" rtl="0" eaLnBrk="1" fontAlgn="base" hangingPunct="1">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5E3FF"/>
            </a:gs>
            <a:gs pos="100000">
              <a:srgbClr val="FFFFFF"/>
            </a:gs>
          </a:gsLst>
          <a:lin ang="2700000" scaled="1"/>
        </a:gradFill>
        <a:effectLst/>
      </p:bgPr>
    </p:bg>
    <p:spTree>
      <p:nvGrpSpPr>
        <p:cNvPr id="1" name=""/>
        <p:cNvGrpSpPr/>
        <p:nvPr/>
      </p:nvGrpSpPr>
      <p:grpSpPr>
        <a:xfrm>
          <a:off x="0" y="0"/>
          <a:ext cx="0" cy="0"/>
          <a:chOff x="0" y="0"/>
          <a:chExt cx="0" cy="0"/>
        </a:xfrm>
      </p:grpSpPr>
      <p:sp>
        <p:nvSpPr>
          <p:cNvPr id="4112" name="Rectangle 16"/>
          <p:cNvSpPr>
            <a:spLocks noGrp="1" noChangeArrowheads="1"/>
          </p:cNvSpPr>
          <p:nvPr>
            <p:ph type="sldNum" sz="quarter" idx="4"/>
          </p:nvPr>
        </p:nvSpPr>
        <p:spPr bwMode="auto">
          <a:xfrm>
            <a:off x="8750300" y="6635750"/>
            <a:ext cx="349250" cy="184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600" smtClean="0">
                <a:latin typeface="+mn-lt"/>
              </a:defRPr>
            </a:lvl1pPr>
          </a:lstStyle>
          <a:p>
            <a:pPr defTabSz="914400" eaLnBrk="0" hangingPunct="0">
              <a:defRPr/>
            </a:pPr>
            <a:fld id="{B0C0B08E-B5B7-4AB7-B17B-97F217C1A143}" type="slidenum">
              <a:rPr lang="en-US">
                <a:solidFill>
                  <a:srgbClr val="003296"/>
                </a:solidFill>
              </a:rPr>
              <a:pPr defTabSz="914400" eaLnBrk="0" hangingPunct="0">
                <a:defRPr/>
              </a:pPr>
              <a:t>‹#›</a:t>
            </a:fld>
            <a:endParaRPr lang="en-US">
              <a:solidFill>
                <a:srgbClr val="003296"/>
              </a:solidFill>
            </a:endParaRPr>
          </a:p>
        </p:txBody>
      </p:sp>
      <p:grpSp>
        <p:nvGrpSpPr>
          <p:cNvPr id="1027" name="Group 18"/>
          <p:cNvGrpSpPr>
            <a:grpSpLocks/>
          </p:cNvGrpSpPr>
          <p:nvPr userDrawn="1"/>
        </p:nvGrpSpPr>
        <p:grpSpPr bwMode="auto">
          <a:xfrm>
            <a:off x="0" y="0"/>
            <a:ext cx="9144000" cy="511175"/>
            <a:chOff x="0" y="0"/>
            <a:chExt cx="5760" cy="535"/>
          </a:xfrm>
        </p:grpSpPr>
        <p:pic>
          <p:nvPicPr>
            <p:cNvPr id="1029" name="Picture 19" descr="02 2001_01659_72 GRC"/>
            <p:cNvPicPr>
              <a:picLocks noChangeAspect="1" noChangeArrowheads="1"/>
            </p:cNvPicPr>
            <p:nvPr/>
          </p:nvPicPr>
          <p:blipFill>
            <a:blip r:embed="rId15" cstate="print"/>
            <a:srcRect/>
            <a:stretch>
              <a:fillRect/>
            </a:stretch>
          </p:blipFill>
          <p:spPr bwMode="auto">
            <a:xfrm>
              <a:off x="0" y="0"/>
              <a:ext cx="5760" cy="528"/>
            </a:xfrm>
            <a:prstGeom prst="rect">
              <a:avLst/>
            </a:prstGeom>
            <a:noFill/>
            <a:ln w="38100">
              <a:noFill/>
              <a:miter lim="800000"/>
              <a:headEnd/>
              <a:tailEnd/>
            </a:ln>
          </p:spPr>
        </p:pic>
        <p:sp>
          <p:nvSpPr>
            <p:cNvPr id="4116" name="Line 20"/>
            <p:cNvSpPr>
              <a:spLocks noChangeShapeType="1"/>
            </p:cNvSpPr>
            <p:nvPr/>
          </p:nvSpPr>
          <p:spPr bwMode="auto">
            <a:xfrm>
              <a:off x="0" y="535"/>
              <a:ext cx="5760" cy="0"/>
            </a:xfrm>
            <a:prstGeom prst="line">
              <a:avLst/>
            </a:prstGeom>
            <a:noFill/>
            <a:ln w="38100">
              <a:solidFill>
                <a:srgbClr val="FFFFFF"/>
              </a:solidFill>
              <a:round/>
              <a:headEnd/>
              <a:tailEnd/>
            </a:ln>
            <a:effectLst/>
          </p:spPr>
          <p:txBody>
            <a:bodyPr/>
            <a:lstStyle/>
            <a:p>
              <a:pPr defTabSz="914400" eaLnBrk="0" hangingPunct="0">
                <a:defRPr/>
              </a:pPr>
              <a:endParaRPr lang="en-US" sz="2000">
                <a:solidFill>
                  <a:srgbClr val="003296"/>
                </a:solidFill>
                <a:latin typeface="Times" pitchFamily="18" charset="0"/>
              </a:endParaRPr>
            </a:p>
          </p:txBody>
        </p:sp>
      </p:grpSp>
      <p:sp>
        <p:nvSpPr>
          <p:cNvPr id="1028" name="Rectangle 21"/>
          <p:cNvSpPr>
            <a:spLocks noGrp="1" noChangeArrowheads="1"/>
          </p:cNvSpPr>
          <p:nvPr>
            <p:ph type="title"/>
          </p:nvPr>
        </p:nvSpPr>
        <p:spPr bwMode="auto">
          <a:xfrm>
            <a:off x="171450" y="19050"/>
            <a:ext cx="8763000" cy="457200"/>
          </a:xfrm>
          <a:prstGeom prst="rect">
            <a:avLst/>
          </a:prstGeom>
          <a:noFill/>
          <a:ln w="9525" algn="ctr">
            <a:noFill/>
            <a:miter lim="800000"/>
            <a:headEnd/>
            <a:tailEnd/>
          </a:ln>
        </p:spPr>
        <p:txBody>
          <a:bodyPr vert="horz" wrap="square" lIns="0" tIns="45720" rIns="91440" bIns="45720" numCol="1" anchor="ctr" anchorCtr="0" compatLnSpc="1">
            <a:prstTxWarp prst="textNoShape">
              <a:avLst/>
            </a:prstTxWarp>
            <a:spAutoFit/>
          </a:bodyPr>
          <a:lstStyle/>
          <a:p>
            <a:pPr lvl="0"/>
            <a:r>
              <a:rPr lang="en-US" smtClean="0"/>
              <a:t>Click to edit Master title style</a:t>
            </a:r>
          </a:p>
        </p:txBody>
      </p:sp>
    </p:spTree>
    <p:extLst>
      <p:ext uri="{BB962C8B-B14F-4D97-AF65-F5344CB8AC3E}">
        <p14:creationId xmlns:p14="http://schemas.microsoft.com/office/powerpoint/2010/main" val="2217878820"/>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Lst>
  <p:hf hdr="0" ftr="0" dt="0"/>
  <p:txStyles>
    <p:titleStyle>
      <a:lvl1pPr algn="ctr" rtl="0" eaLnBrk="0" fontAlgn="base" hangingPunct="0">
        <a:spcBef>
          <a:spcPct val="0"/>
        </a:spcBef>
        <a:spcAft>
          <a:spcPct val="0"/>
        </a:spcAft>
        <a:defRPr sz="2400">
          <a:solidFill>
            <a:srgbClr val="FFFFFF"/>
          </a:solidFill>
          <a:latin typeface="+mj-lt"/>
          <a:ea typeface="+mj-ea"/>
          <a:cs typeface="+mj-cs"/>
        </a:defRPr>
      </a:lvl1pPr>
      <a:lvl2pPr algn="ctr" rtl="0" eaLnBrk="0" fontAlgn="base" hangingPunct="0">
        <a:spcBef>
          <a:spcPct val="0"/>
        </a:spcBef>
        <a:spcAft>
          <a:spcPct val="0"/>
        </a:spcAft>
        <a:defRPr sz="2400">
          <a:solidFill>
            <a:srgbClr val="FFFFFF"/>
          </a:solidFill>
          <a:latin typeface="Arial" charset="0"/>
        </a:defRPr>
      </a:lvl2pPr>
      <a:lvl3pPr algn="ctr" rtl="0" eaLnBrk="0" fontAlgn="base" hangingPunct="0">
        <a:spcBef>
          <a:spcPct val="0"/>
        </a:spcBef>
        <a:spcAft>
          <a:spcPct val="0"/>
        </a:spcAft>
        <a:defRPr sz="2400">
          <a:solidFill>
            <a:srgbClr val="FFFFFF"/>
          </a:solidFill>
          <a:latin typeface="Arial" charset="0"/>
        </a:defRPr>
      </a:lvl3pPr>
      <a:lvl4pPr algn="ctr" rtl="0" eaLnBrk="0" fontAlgn="base" hangingPunct="0">
        <a:spcBef>
          <a:spcPct val="0"/>
        </a:spcBef>
        <a:spcAft>
          <a:spcPct val="0"/>
        </a:spcAft>
        <a:defRPr sz="2400">
          <a:solidFill>
            <a:srgbClr val="FFFFFF"/>
          </a:solidFill>
          <a:latin typeface="Arial" charset="0"/>
        </a:defRPr>
      </a:lvl4pPr>
      <a:lvl5pPr algn="ctr" rtl="0" eaLnBrk="0" fontAlgn="base" hangingPunct="0">
        <a:spcBef>
          <a:spcPct val="0"/>
        </a:spcBef>
        <a:spcAft>
          <a:spcPct val="0"/>
        </a:spcAft>
        <a:defRPr sz="2400">
          <a:solidFill>
            <a:srgbClr val="FFFFFF"/>
          </a:solidFill>
          <a:latin typeface="Arial" charset="0"/>
        </a:defRPr>
      </a:lvl5pPr>
      <a:lvl6pPr marL="457200" algn="ctr" rtl="0" eaLnBrk="0" fontAlgn="base" hangingPunct="0">
        <a:spcBef>
          <a:spcPct val="0"/>
        </a:spcBef>
        <a:spcAft>
          <a:spcPct val="0"/>
        </a:spcAft>
        <a:defRPr sz="2400">
          <a:solidFill>
            <a:srgbClr val="FFFFFF"/>
          </a:solidFill>
          <a:latin typeface="Arial" charset="0"/>
        </a:defRPr>
      </a:lvl6pPr>
      <a:lvl7pPr marL="914400" algn="ctr" rtl="0" eaLnBrk="0" fontAlgn="base" hangingPunct="0">
        <a:spcBef>
          <a:spcPct val="0"/>
        </a:spcBef>
        <a:spcAft>
          <a:spcPct val="0"/>
        </a:spcAft>
        <a:defRPr sz="2400">
          <a:solidFill>
            <a:srgbClr val="FFFFFF"/>
          </a:solidFill>
          <a:latin typeface="Arial" charset="0"/>
        </a:defRPr>
      </a:lvl7pPr>
      <a:lvl8pPr marL="1371600" algn="ctr" rtl="0" eaLnBrk="0" fontAlgn="base" hangingPunct="0">
        <a:spcBef>
          <a:spcPct val="0"/>
        </a:spcBef>
        <a:spcAft>
          <a:spcPct val="0"/>
        </a:spcAft>
        <a:defRPr sz="2400">
          <a:solidFill>
            <a:srgbClr val="FFFFFF"/>
          </a:solidFill>
          <a:latin typeface="Arial" charset="0"/>
        </a:defRPr>
      </a:lvl8pPr>
      <a:lvl9pPr marL="1828800" algn="ctr" rtl="0" eaLnBrk="0" fontAlgn="base" hangingPunct="0">
        <a:spcBef>
          <a:spcPct val="0"/>
        </a:spcBef>
        <a:spcAft>
          <a:spcPct val="0"/>
        </a:spcAft>
        <a:defRPr sz="2400">
          <a:solidFill>
            <a:srgbClr val="FFFF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085850" indent="-228600" algn="l" rtl="0" eaLnBrk="0" fontAlgn="base" hangingPunct="0">
        <a:spcBef>
          <a:spcPct val="20000"/>
        </a:spcBef>
        <a:spcAft>
          <a:spcPct val="0"/>
        </a:spcAft>
        <a:buChar char="•"/>
        <a:defRPr>
          <a:solidFill>
            <a:schemeClr val="tx1"/>
          </a:solidFill>
          <a:latin typeface="+mn-lt"/>
        </a:defRPr>
      </a:lvl3pPr>
      <a:lvl4pPr marL="1428750" indent="-228600" algn="l" rtl="0" eaLnBrk="0" fontAlgn="base" hangingPunct="0">
        <a:spcBef>
          <a:spcPct val="20000"/>
        </a:spcBef>
        <a:spcAft>
          <a:spcPct val="0"/>
        </a:spcAft>
        <a:buChar char="–"/>
        <a:defRPr sz="1600">
          <a:solidFill>
            <a:schemeClr val="tx1"/>
          </a:solidFill>
          <a:latin typeface="+mn-lt"/>
        </a:defRPr>
      </a:lvl4pPr>
      <a:lvl5pPr marL="1771650" indent="-228600" algn="l" rtl="0" eaLnBrk="0" fontAlgn="base" hangingPunct="0">
        <a:spcBef>
          <a:spcPct val="20000"/>
        </a:spcBef>
        <a:spcAft>
          <a:spcPct val="0"/>
        </a:spcAft>
        <a:buChar char="»"/>
        <a:defRPr sz="1400">
          <a:solidFill>
            <a:schemeClr val="tx1"/>
          </a:solidFill>
          <a:latin typeface="+mn-lt"/>
        </a:defRPr>
      </a:lvl5pPr>
      <a:lvl6pPr marL="2228850" indent="-228600" algn="l" rtl="0" eaLnBrk="0" fontAlgn="base" hangingPunct="0">
        <a:spcBef>
          <a:spcPct val="20000"/>
        </a:spcBef>
        <a:spcAft>
          <a:spcPct val="0"/>
        </a:spcAft>
        <a:buChar char="»"/>
        <a:defRPr sz="1400">
          <a:solidFill>
            <a:schemeClr val="tx1"/>
          </a:solidFill>
          <a:latin typeface="+mn-lt"/>
        </a:defRPr>
      </a:lvl6pPr>
      <a:lvl7pPr marL="2686050" indent="-228600" algn="l" rtl="0" eaLnBrk="0" fontAlgn="base" hangingPunct="0">
        <a:spcBef>
          <a:spcPct val="20000"/>
        </a:spcBef>
        <a:spcAft>
          <a:spcPct val="0"/>
        </a:spcAft>
        <a:buChar char="»"/>
        <a:defRPr sz="1400">
          <a:solidFill>
            <a:schemeClr val="tx1"/>
          </a:solidFill>
          <a:latin typeface="+mn-lt"/>
        </a:defRPr>
      </a:lvl7pPr>
      <a:lvl8pPr marL="3143250" indent="-228600" algn="l" rtl="0" eaLnBrk="0" fontAlgn="base" hangingPunct="0">
        <a:spcBef>
          <a:spcPct val="20000"/>
        </a:spcBef>
        <a:spcAft>
          <a:spcPct val="0"/>
        </a:spcAft>
        <a:buChar char="»"/>
        <a:defRPr sz="1400">
          <a:solidFill>
            <a:schemeClr val="tx1"/>
          </a:solidFill>
          <a:latin typeface="+mn-lt"/>
        </a:defRPr>
      </a:lvl8pPr>
      <a:lvl9pPr marL="360045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antwrp.gsfc.nasa.gov/apod/image/0912/iss_sts129_big.jp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emf"/><Relationship Id="rId7"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emf"/><Relationship Id="rId9" Type="http://schemas.openxmlformats.org/officeDocument/2006/relationships/image" Target="../media/image50.emf"/></Relationships>
</file>

<file path=ppt/slides/_rels/slide12.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jpeg"/><Relationship Id="rId7" Type="http://schemas.openxmlformats.org/officeDocument/2006/relationships/image" Target="../media/image55.jp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e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10.xml"/><Relationship Id="rId7" Type="http://schemas.openxmlformats.org/officeDocument/2006/relationships/image" Target="../media/image59.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58.png"/><Relationship Id="rId5" Type="http://schemas.openxmlformats.org/officeDocument/2006/relationships/image" Target="../media/image57.e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70.jp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cid:image003.jpg@01D17471.9B517B7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3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image" Target="../media/image73.emf"/><Relationship Id="rId1" Type="http://schemas.openxmlformats.org/officeDocument/2006/relationships/slideLayout" Target="../slideLayouts/slideLayout13.xml"/><Relationship Id="rId6" Type="http://schemas.openxmlformats.org/officeDocument/2006/relationships/image" Target="../media/image77.png"/><Relationship Id="rId11" Type="http://schemas.openxmlformats.org/officeDocument/2006/relationships/image" Target="../media/image82.jpeg"/><Relationship Id="rId5" Type="http://schemas.openxmlformats.org/officeDocument/2006/relationships/image" Target="../media/image76.png"/><Relationship Id="rId10" Type="http://schemas.openxmlformats.org/officeDocument/2006/relationships/image" Target="../media/image81.jpeg"/><Relationship Id="rId4" Type="http://schemas.openxmlformats.org/officeDocument/2006/relationships/image" Target="../media/image75.tiff"/><Relationship Id="rId9" Type="http://schemas.openxmlformats.org/officeDocument/2006/relationships/image" Target="../media/image80.png"/></Relationships>
</file>

<file path=ppt/slides/_rels/slide21.xml.rels><?xml version="1.0" encoding="UTF-8" standalone="yes"?>
<Relationships xmlns="http://schemas.openxmlformats.org/package/2006/relationships"><Relationship Id="rId8" Type="http://schemas.openxmlformats.org/officeDocument/2006/relationships/image" Target="../media/image88.tiff"/><Relationship Id="rId3" Type="http://schemas.openxmlformats.org/officeDocument/2006/relationships/image" Target="../media/image83.jpeg"/><Relationship Id="rId7" Type="http://schemas.openxmlformats.org/officeDocument/2006/relationships/image" Target="../media/image87.tiff"/><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92.jpg"/><Relationship Id="rId5" Type="http://schemas.openxmlformats.org/officeDocument/2006/relationships/image" Target="../media/image91.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8" Type="http://schemas.openxmlformats.org/officeDocument/2006/relationships/image" Target="../media/image94.png"/><Relationship Id="rId3" Type="http://schemas.microsoft.com/office/2007/relationships/media" Target="../media/media4.wmv"/><Relationship Id="rId7" Type="http://schemas.openxmlformats.org/officeDocument/2006/relationships/image" Target="../media/image93.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notesSlide" Target="../notesSlides/notesSlide20.xml"/><Relationship Id="rId5" Type="http://schemas.openxmlformats.org/officeDocument/2006/relationships/slideLayout" Target="../slideLayouts/slideLayout63.xml"/><Relationship Id="rId4" Type="http://schemas.openxmlformats.org/officeDocument/2006/relationships/video" Target="../media/media4.wmv"/></Relationships>
</file>

<file path=ppt/slides/_rels/slide2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64.xml"/><Relationship Id="rId6" Type="http://schemas.openxmlformats.org/officeDocument/2006/relationships/image" Target="../media/image99.png"/><Relationship Id="rId5" Type="http://schemas.openxmlformats.org/officeDocument/2006/relationships/image" Target="../media/image98.tiff"/><Relationship Id="rId4" Type="http://schemas.openxmlformats.org/officeDocument/2006/relationships/image" Target="../media/image97.tiff"/></Relationships>
</file>

<file path=ppt/slides/_rels/slide27.xml.rels><?xml version="1.0" encoding="UTF-8" standalone="yes"?>
<Relationships xmlns="http://schemas.openxmlformats.org/package/2006/relationships"><Relationship Id="rId3" Type="http://schemas.openxmlformats.org/officeDocument/2006/relationships/image" Target="../media/image101.jpeg"/><Relationship Id="rId7" Type="http://schemas.microsoft.com/office/2007/relationships/hdphoto" Target="../media/hdphoto2.wdp"/><Relationship Id="rId2" Type="http://schemas.openxmlformats.org/officeDocument/2006/relationships/image" Target="../media/image100.emf"/><Relationship Id="rId1" Type="http://schemas.openxmlformats.org/officeDocument/2006/relationships/slideLayout" Target="../slideLayouts/slideLayout64.xml"/><Relationship Id="rId6" Type="http://schemas.openxmlformats.org/officeDocument/2006/relationships/image" Target="../media/image103.png"/><Relationship Id="rId5" Type="http://schemas.microsoft.com/office/2007/relationships/hdphoto" Target="../media/hdphoto1.wdp"/><Relationship Id="rId4" Type="http://schemas.openxmlformats.org/officeDocument/2006/relationships/image" Target="../media/image102.png"/></Relationships>
</file>

<file path=ppt/slides/_rels/slide28.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image" Target="../media/image105.png"/><Relationship Id="rId7" Type="http://schemas.openxmlformats.org/officeDocument/2006/relationships/image" Target="../media/image68.png"/><Relationship Id="rId2" Type="http://schemas.openxmlformats.org/officeDocument/2006/relationships/image" Target="../media/image104.png"/><Relationship Id="rId1" Type="http://schemas.openxmlformats.org/officeDocument/2006/relationships/slideLayout" Target="../slideLayouts/slideLayout64.xml"/><Relationship Id="rId6" Type="http://schemas.openxmlformats.org/officeDocument/2006/relationships/image" Target="../media/image69.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09.png"/></Relationships>
</file>

<file path=ppt/slides/_rels/slide2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0.tiff"/><Relationship Id="rId7" Type="http://schemas.openxmlformats.org/officeDocument/2006/relationships/image" Target="../media/image113.png"/><Relationship Id="rId2" Type="http://schemas.openxmlformats.org/officeDocument/2006/relationships/hyperlink" Target="FLIGHT-ZBOT-PCONT-xg-is-0_05-w-marangoni.avi" TargetMode="External"/><Relationship Id="rId1" Type="http://schemas.openxmlformats.org/officeDocument/2006/relationships/slideLayout" Target="../slideLayouts/slideLayout64.xml"/><Relationship Id="rId6" Type="http://schemas.openxmlformats.org/officeDocument/2006/relationships/image" Target="../media/image112.tiff"/><Relationship Id="rId5" Type="http://schemas.openxmlformats.org/officeDocument/2006/relationships/hyperlink" Target="FLIGHT-ZBOT-PCONT-no-air.avi" TargetMode="External"/><Relationship Id="rId4" Type="http://schemas.openxmlformats.org/officeDocument/2006/relationships/image" Target="../media/image111.png"/><Relationship Id="rId9" Type="http://schemas.openxmlformats.org/officeDocument/2006/relationships/image" Target="../media/image115.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4.emf"/><Relationship Id="rId5" Type="http://schemas.openxmlformats.org/officeDocument/2006/relationships/image" Target="../media/image33.jpe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e Explanation.  Clicking on the picture will download&#10; the highest resolution version available.">
            <a:hlinkClick r:id="rId2"/>
          </p:cNvPr>
          <p:cNvPicPr>
            <a:picLocks noChangeAspect="1" noChangeArrowheads="1"/>
          </p:cNvPicPr>
          <p:nvPr/>
        </p:nvPicPr>
        <p:blipFill>
          <a:blip r:embed="rId3" cstate="print"/>
          <a:srcRect/>
          <a:stretch>
            <a:fillRect/>
          </a:stretch>
        </p:blipFill>
        <p:spPr bwMode="auto">
          <a:xfrm>
            <a:off x="-81545" y="-17452"/>
            <a:ext cx="9316994" cy="6624798"/>
          </a:xfrm>
          <a:prstGeom prst="rect">
            <a:avLst/>
          </a:prstGeom>
          <a:ln>
            <a:noFill/>
          </a:ln>
          <a:effectLst>
            <a:softEdge rad="112500"/>
          </a:effectLst>
        </p:spPr>
      </p:pic>
      <p:sp>
        <p:nvSpPr>
          <p:cNvPr id="4098" name="Title 1"/>
          <p:cNvSpPr>
            <a:spLocks noGrp="1"/>
          </p:cNvSpPr>
          <p:nvPr>
            <p:ph type="ctrTitle"/>
          </p:nvPr>
        </p:nvSpPr>
        <p:spPr>
          <a:xfrm>
            <a:off x="0" y="-90361"/>
            <a:ext cx="9115425" cy="2045596"/>
          </a:xfrm>
        </p:spPr>
        <p:txBody>
          <a:bodyPr/>
          <a:lstStyle/>
          <a:p>
            <a:pPr marL="342900" indent="-342900" eaLnBrk="1" hangingPunct="1"/>
            <a:r>
              <a:rPr lang="en-US" b="1" dirty="0">
                <a:solidFill>
                  <a:srgbClr val="FFFFFF"/>
                </a:solidFill>
                <a:latin typeface="+mn-lt"/>
                <a:ea typeface="ヒラギノ角ゴ Pro W3"/>
                <a:cs typeface="Times New Roman" pitchFamily="18" charset="0"/>
              </a:rPr>
              <a:t>Multiphase Flow </a:t>
            </a:r>
            <a:r>
              <a:rPr lang="en-US" b="1" dirty="0" smtClean="0">
                <a:solidFill>
                  <a:srgbClr val="FFFFFF"/>
                </a:solidFill>
                <a:latin typeface="+mn-lt"/>
                <a:ea typeface="ヒラギノ角ゴ Pro W3"/>
                <a:cs typeface="Times New Roman" pitchFamily="18" charset="0"/>
              </a:rPr>
              <a:t>Research</a:t>
            </a:r>
            <a:br>
              <a:rPr lang="en-US" b="1" dirty="0" smtClean="0">
                <a:solidFill>
                  <a:srgbClr val="FFFFFF"/>
                </a:solidFill>
                <a:latin typeface="+mn-lt"/>
                <a:ea typeface="ヒラギノ角ゴ Pro W3"/>
                <a:cs typeface="Times New Roman" pitchFamily="18" charset="0"/>
              </a:rPr>
            </a:br>
            <a:r>
              <a:rPr lang="en-US" b="1" dirty="0" smtClean="0">
                <a:solidFill>
                  <a:srgbClr val="FFFFFF"/>
                </a:solidFill>
                <a:latin typeface="+mn-lt"/>
                <a:ea typeface="ヒラギノ角ゴ Pro W3"/>
                <a:cs typeface="Times New Roman" pitchFamily="18" charset="0"/>
              </a:rPr>
              <a:t>on the</a:t>
            </a:r>
            <a:br>
              <a:rPr lang="en-US" b="1" dirty="0" smtClean="0">
                <a:solidFill>
                  <a:srgbClr val="FFFFFF"/>
                </a:solidFill>
                <a:latin typeface="+mn-lt"/>
                <a:ea typeface="ヒラギノ角ゴ Pro W3"/>
                <a:cs typeface="Times New Roman" pitchFamily="18" charset="0"/>
              </a:rPr>
            </a:br>
            <a:r>
              <a:rPr lang="en-US" b="1" dirty="0" smtClean="0">
                <a:solidFill>
                  <a:srgbClr val="FFFFFF"/>
                </a:solidFill>
                <a:latin typeface="+mn-lt"/>
                <a:ea typeface="ヒラギノ角ゴ Pro W3"/>
                <a:cs typeface="Times New Roman" pitchFamily="18" charset="0"/>
              </a:rPr>
              <a:t>International </a:t>
            </a:r>
            <a:r>
              <a:rPr lang="en-US" b="1" dirty="0">
                <a:solidFill>
                  <a:srgbClr val="FFFFFF"/>
                </a:solidFill>
                <a:latin typeface="+mn-lt"/>
                <a:ea typeface="ヒラギノ角ゴ Pro W3"/>
                <a:cs typeface="Times New Roman" pitchFamily="18" charset="0"/>
              </a:rPr>
              <a:t>Space Station</a:t>
            </a:r>
            <a:r>
              <a:rPr lang="en-US" sz="1200" dirty="0" smtClean="0">
                <a:ea typeface="ヒラギノ角ゴ Pro W3"/>
                <a:cs typeface="ヒラギノ角ゴ Pro W3"/>
              </a:rPr>
              <a:t/>
            </a:r>
            <a:br>
              <a:rPr lang="en-US" sz="1200" dirty="0" smtClean="0">
                <a:ea typeface="ヒラギノ角ゴ Pro W3"/>
                <a:cs typeface="ヒラギノ角ゴ Pro W3"/>
              </a:rPr>
            </a:br>
            <a:r>
              <a:rPr lang="en-US" sz="1200" dirty="0" smtClean="0">
                <a:ea typeface="ヒラギノ角ゴ Pro W3"/>
                <a:cs typeface="ヒラギノ角ゴ Pro W3"/>
              </a:rPr>
              <a:t/>
            </a:r>
            <a:br>
              <a:rPr lang="en-US" sz="1200" dirty="0" smtClean="0">
                <a:ea typeface="ヒラギノ角ゴ Pro W3"/>
                <a:cs typeface="ヒラギノ角ゴ Pro W3"/>
              </a:rPr>
            </a:br>
            <a:endParaRPr lang="en-US" sz="1200" dirty="0" smtClean="0">
              <a:ea typeface="ヒラギノ角ゴ Pro W3"/>
              <a:cs typeface="ヒラギノ角ゴ Pro W3"/>
            </a:endParaRPr>
          </a:p>
        </p:txBody>
      </p:sp>
      <p:sp>
        <p:nvSpPr>
          <p:cNvPr id="5" name="Rectangle 4"/>
          <p:cNvSpPr>
            <a:spLocks noChangeArrowheads="1"/>
          </p:cNvSpPr>
          <p:nvPr/>
        </p:nvSpPr>
        <p:spPr bwMode="auto">
          <a:xfrm>
            <a:off x="4211285" y="5528944"/>
            <a:ext cx="4550213" cy="839971"/>
          </a:xfrm>
          <a:prstGeom prst="roundRect">
            <a:avLst/>
          </a:prstGeom>
          <a:ln cmpd="tri">
            <a:gradFill flip="none" rotWithShape="1">
              <a:gsLst>
                <a:gs pos="0">
                  <a:schemeClr val="accent6"/>
                </a:gs>
                <a:gs pos="25000">
                  <a:srgbClr val="21D6E0"/>
                </a:gs>
                <a:gs pos="75000">
                  <a:srgbClr val="0087E6"/>
                </a:gs>
                <a:gs pos="100000">
                  <a:srgbClr val="005CBF"/>
                </a:gs>
              </a:gsLst>
              <a:lin ang="2700000" scaled="1"/>
              <a:tileRect/>
            </a:gradFill>
            <a:headEnd/>
            <a:tailEnd/>
          </a:ln>
          <a:scene3d>
            <a:camera prst="orthographicFront"/>
            <a:lightRig rig="soft" dir="t">
              <a:rot lat="0" lon="0" rev="2400000"/>
            </a:lightRig>
          </a:scene3d>
        </p:spPr>
        <p:style>
          <a:lnRef idx="2">
            <a:schemeClr val="accent6"/>
          </a:lnRef>
          <a:fillRef idx="1">
            <a:schemeClr val="lt1"/>
          </a:fillRef>
          <a:effectRef idx="0">
            <a:schemeClr val="accent6"/>
          </a:effectRef>
          <a:fontRef idx="minor">
            <a:schemeClr val="dk1"/>
          </a:fontRef>
        </p:style>
        <p:txBody>
          <a:bodyPr lIns="90487" tIns="44450" rIns="90487" bIns="44450"/>
          <a:lstStyle/>
          <a:p>
            <a:pPr>
              <a:lnSpc>
                <a:spcPct val="100000"/>
              </a:lnSpc>
              <a:spcBef>
                <a:spcPts val="0"/>
              </a:spcBef>
              <a:spcAft>
                <a:spcPts val="600"/>
              </a:spcAft>
            </a:pPr>
            <a:r>
              <a:rPr lang="en-US" b="0" dirty="0" smtClean="0">
                <a:solidFill>
                  <a:schemeClr val="tx1"/>
                </a:solidFill>
              </a:rPr>
              <a:t>Brian J. Motil and John B. McQuillen</a:t>
            </a:r>
          </a:p>
          <a:p>
            <a:pPr>
              <a:lnSpc>
                <a:spcPct val="100000"/>
              </a:lnSpc>
              <a:spcBef>
                <a:spcPts val="0"/>
              </a:spcBef>
              <a:spcAft>
                <a:spcPts val="600"/>
              </a:spcAft>
            </a:pPr>
            <a:r>
              <a:rPr lang="en-US" sz="1600" b="0" i="1" dirty="0" smtClean="0">
                <a:solidFill>
                  <a:schemeClr val="tx1"/>
                </a:solidFill>
              </a:rPr>
              <a:t>NASA Glenn Research Center, Cleveland, OH  </a:t>
            </a:r>
          </a:p>
        </p:txBody>
      </p:sp>
      <p:sp>
        <p:nvSpPr>
          <p:cNvPr id="7" name="Slide Number Placeholder 3"/>
          <p:cNvSpPr txBox="1">
            <a:spLocks/>
          </p:cNvSpPr>
          <p:nvPr/>
        </p:nvSpPr>
        <p:spPr bwMode="auto">
          <a:xfrm>
            <a:off x="8761498" y="6607346"/>
            <a:ext cx="349250" cy="184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defTabSz="457200" rtl="0" fontAlgn="auto">
              <a:spcBef>
                <a:spcPts val="0"/>
              </a:spcBef>
              <a:spcAft>
                <a:spcPts val="0"/>
              </a:spcAft>
              <a:defRPr sz="1600" kern="1200">
                <a:solidFill>
                  <a:srgbClr val="3D86AB"/>
                </a:solidFill>
                <a:latin typeface="+mn-lt"/>
                <a:ea typeface="+mn-ea"/>
                <a:cs typeface="+mn-cs"/>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a:lstStyle>
          <a:p>
            <a:pPr>
              <a:defRPr/>
            </a:pPr>
            <a:fld id="{1E091521-2F57-4489-B35F-63D4B1DC3913}" type="slidenum">
              <a:rPr lang="en-US" sz="1000" smtClean="0">
                <a:solidFill>
                  <a:srgbClr val="003296"/>
                </a:solidFill>
              </a:rPr>
              <a:pPr>
                <a:defRPr/>
              </a:pPr>
              <a:t>1</a:t>
            </a:fld>
            <a:endParaRPr lang="en-US" sz="1000" dirty="0">
              <a:solidFill>
                <a:srgbClr val="003296"/>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Gas-Liquid Separation Devices</a:t>
            </a:r>
            <a:endParaRPr lang="en-US" dirty="0"/>
          </a:p>
        </p:txBody>
      </p:sp>
      <p:sp>
        <p:nvSpPr>
          <p:cNvPr id="4" name="Slide Number Placeholder 3"/>
          <p:cNvSpPr>
            <a:spLocks noGrp="1"/>
          </p:cNvSpPr>
          <p:nvPr>
            <p:ph type="sldNum" sz="quarter" idx="10"/>
          </p:nvPr>
        </p:nvSpPr>
        <p:spPr>
          <a:xfrm>
            <a:off x="8750300" y="6602498"/>
            <a:ext cx="349250" cy="184150"/>
          </a:xfrm>
        </p:spPr>
        <p:txBody>
          <a:bodyPr/>
          <a:lstStyle/>
          <a:p>
            <a:pPr>
              <a:defRPr/>
            </a:pPr>
            <a:fld id="{1E091521-2F57-4489-B35F-63D4B1DC3913}" type="slidenum">
              <a:rPr lang="en-US" sz="1000" smtClean="0">
                <a:solidFill>
                  <a:srgbClr val="003296"/>
                </a:solidFill>
              </a:rPr>
              <a:pPr>
                <a:defRPr/>
              </a:pPr>
              <a:t>10</a:t>
            </a:fld>
            <a:endParaRPr lang="en-US" sz="1000" dirty="0">
              <a:solidFill>
                <a:srgbClr val="003296"/>
              </a:solidFill>
            </a:endParaRPr>
          </a:p>
        </p:txBody>
      </p:sp>
      <p:grpSp>
        <p:nvGrpSpPr>
          <p:cNvPr id="6" name="Group 23"/>
          <p:cNvGrpSpPr>
            <a:grpSpLocks/>
          </p:cNvGrpSpPr>
          <p:nvPr/>
        </p:nvGrpSpPr>
        <p:grpSpPr bwMode="auto">
          <a:xfrm>
            <a:off x="4733974" y="1110800"/>
            <a:ext cx="1724656" cy="2141761"/>
            <a:chOff x="5456486" y="962406"/>
            <a:chExt cx="1408162" cy="1918108"/>
          </a:xfrm>
        </p:grpSpPr>
        <p:pic>
          <p:nvPicPr>
            <p:cNvPr id="7" name="Picture 17" descr="bubblevort.tif"/>
            <p:cNvPicPr>
              <a:picLocks noChangeAspect="1"/>
            </p:cNvPicPr>
            <p:nvPr/>
          </p:nvPicPr>
          <p:blipFill>
            <a:blip r:embed="rId3" cstate="print"/>
            <a:srcRect/>
            <a:stretch>
              <a:fillRect/>
            </a:stretch>
          </p:blipFill>
          <p:spPr bwMode="auto">
            <a:xfrm>
              <a:off x="5622417" y="962406"/>
              <a:ext cx="1042416" cy="1466088"/>
            </a:xfrm>
            <a:prstGeom prst="rect">
              <a:avLst/>
            </a:prstGeom>
            <a:noFill/>
            <a:ln w="9525">
              <a:noFill/>
              <a:miter lim="800000"/>
              <a:headEnd/>
              <a:tailEnd/>
            </a:ln>
          </p:spPr>
        </p:pic>
        <p:sp>
          <p:nvSpPr>
            <p:cNvPr id="8" name="Text Box 86"/>
            <p:cNvSpPr txBox="1">
              <a:spLocks noChangeArrowheads="1"/>
            </p:cNvSpPr>
            <p:nvPr/>
          </p:nvSpPr>
          <p:spPr bwMode="auto">
            <a:xfrm>
              <a:off x="5456486" y="2419219"/>
              <a:ext cx="1408162" cy="461295"/>
            </a:xfrm>
            <a:prstGeom prst="rect">
              <a:avLst/>
            </a:prstGeom>
            <a:noFill/>
            <a:ln w="9525">
              <a:noFill/>
              <a:miter lim="800000"/>
              <a:headEnd/>
              <a:tailEnd/>
            </a:ln>
          </p:spPr>
          <p:txBody>
            <a:bodyPr wrap="square">
              <a:spAutoFit/>
            </a:bodyPr>
            <a:lstStyle/>
            <a:p>
              <a:pPr algn="ctr">
                <a:spcBef>
                  <a:spcPct val="50000"/>
                </a:spcBef>
              </a:pPr>
              <a:r>
                <a:rPr lang="en-US" sz="1200" dirty="0">
                  <a:solidFill>
                    <a:srgbClr val="091BFF"/>
                  </a:solidFill>
                  <a:latin typeface="Arial" charset="0"/>
                  <a:cs typeface="Arial" charset="0"/>
                </a:rPr>
                <a:t>Reduced Gravity Bubble Vortex</a:t>
              </a:r>
            </a:p>
          </p:txBody>
        </p:sp>
      </p:grpSp>
      <p:grpSp>
        <p:nvGrpSpPr>
          <p:cNvPr id="9" name="Group 25"/>
          <p:cNvGrpSpPr>
            <a:grpSpLocks/>
          </p:cNvGrpSpPr>
          <p:nvPr/>
        </p:nvGrpSpPr>
        <p:grpSpPr bwMode="auto">
          <a:xfrm>
            <a:off x="6394832" y="1060001"/>
            <a:ext cx="2705100" cy="1971070"/>
            <a:chOff x="6438900" y="1200150"/>
            <a:chExt cx="2705100" cy="1971750"/>
          </a:xfrm>
        </p:grpSpPr>
        <p:pic>
          <p:nvPicPr>
            <p:cNvPr id="10" name="Picture 89"/>
            <p:cNvPicPr>
              <a:picLocks noChangeAspect="1" noChangeArrowheads="1"/>
            </p:cNvPicPr>
            <p:nvPr/>
          </p:nvPicPr>
          <p:blipFill>
            <a:blip r:embed="rId4" cstate="print"/>
            <a:srcRect/>
            <a:stretch>
              <a:fillRect/>
            </a:stretch>
          </p:blipFill>
          <p:spPr bwMode="auto">
            <a:xfrm>
              <a:off x="6438900" y="1200150"/>
              <a:ext cx="1429637" cy="1704975"/>
            </a:xfrm>
            <a:prstGeom prst="rect">
              <a:avLst/>
            </a:prstGeom>
            <a:noFill/>
            <a:ln w="9525">
              <a:noFill/>
              <a:miter lim="800000"/>
              <a:headEnd/>
              <a:tailEnd/>
            </a:ln>
          </p:spPr>
        </p:pic>
        <p:sp>
          <p:nvSpPr>
            <p:cNvPr id="11" name="Text Box 86"/>
            <p:cNvSpPr txBox="1">
              <a:spLocks noChangeArrowheads="1"/>
            </p:cNvSpPr>
            <p:nvPr/>
          </p:nvSpPr>
          <p:spPr bwMode="auto">
            <a:xfrm>
              <a:off x="6954838" y="2894806"/>
              <a:ext cx="1465262" cy="277094"/>
            </a:xfrm>
            <a:prstGeom prst="rect">
              <a:avLst/>
            </a:prstGeom>
            <a:noFill/>
            <a:ln w="9525">
              <a:noFill/>
              <a:miter lim="800000"/>
              <a:headEnd/>
              <a:tailEnd/>
            </a:ln>
          </p:spPr>
          <p:txBody>
            <a:bodyPr>
              <a:spAutoFit/>
            </a:bodyPr>
            <a:lstStyle/>
            <a:p>
              <a:pPr>
                <a:spcBef>
                  <a:spcPct val="50000"/>
                </a:spcBef>
              </a:pPr>
              <a:r>
                <a:rPr lang="en-US" sz="1200" dirty="0">
                  <a:solidFill>
                    <a:srgbClr val="091BFF"/>
                  </a:solidFill>
                  <a:latin typeface="Arial" charset="0"/>
                  <a:cs typeface="Arial" charset="0"/>
                </a:rPr>
                <a:t>Cyclonic Concepts</a:t>
              </a:r>
            </a:p>
          </p:txBody>
        </p:sp>
        <p:pic>
          <p:nvPicPr>
            <p:cNvPr id="12" name="Picture 90"/>
            <p:cNvPicPr>
              <a:picLocks noChangeAspect="1" noChangeArrowheads="1"/>
            </p:cNvPicPr>
            <p:nvPr/>
          </p:nvPicPr>
          <p:blipFill>
            <a:blip r:embed="rId5" cstate="print"/>
            <a:srcRect/>
            <a:stretch>
              <a:fillRect/>
            </a:stretch>
          </p:blipFill>
          <p:spPr bwMode="auto">
            <a:xfrm>
              <a:off x="7788389" y="1333500"/>
              <a:ext cx="1355611" cy="1366838"/>
            </a:xfrm>
            <a:prstGeom prst="rect">
              <a:avLst/>
            </a:prstGeom>
            <a:noFill/>
            <a:ln w="9525">
              <a:noFill/>
              <a:miter lim="800000"/>
              <a:headEnd/>
              <a:tailEnd/>
            </a:ln>
          </p:spPr>
        </p:pic>
      </p:grpSp>
      <p:grpSp>
        <p:nvGrpSpPr>
          <p:cNvPr id="13" name="Group 13"/>
          <p:cNvGrpSpPr>
            <a:grpSpLocks/>
          </p:cNvGrpSpPr>
          <p:nvPr/>
        </p:nvGrpSpPr>
        <p:grpSpPr bwMode="auto">
          <a:xfrm>
            <a:off x="347663" y="768862"/>
            <a:ext cx="7888287" cy="5297008"/>
            <a:chOff x="304800" y="875488"/>
            <a:chExt cx="7889081" cy="5296712"/>
          </a:xfrm>
        </p:grpSpPr>
        <p:cxnSp>
          <p:nvCxnSpPr>
            <p:cNvPr id="14" name="Straight Connector 13"/>
            <p:cNvCxnSpPr/>
            <p:nvPr/>
          </p:nvCxnSpPr>
          <p:spPr bwMode="auto">
            <a:xfrm>
              <a:off x="546124" y="875488"/>
              <a:ext cx="7646170" cy="0"/>
            </a:xfrm>
            <a:prstGeom prst="line">
              <a:avLst/>
            </a:prstGeom>
            <a:ln w="38100">
              <a:solidFill>
                <a:schemeClr val="tx1">
                  <a:lumMod val="60000"/>
                  <a:lumOff val="4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bwMode="auto">
            <a:xfrm>
              <a:off x="717592" y="967078"/>
              <a:ext cx="7474702" cy="0"/>
            </a:xfrm>
            <a:prstGeom prst="line">
              <a:avLst/>
            </a:prstGeom>
            <a:ln w="38100">
              <a:solidFill>
                <a:schemeClr val="tx1">
                  <a:lumMod val="40000"/>
                  <a:lumOff val="6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bwMode="auto">
            <a:xfrm>
              <a:off x="901760" y="1049624"/>
              <a:ext cx="7292121" cy="0"/>
            </a:xfrm>
            <a:prstGeom prst="line">
              <a:avLst/>
            </a:prstGeom>
            <a:ln w="38100">
              <a:solidFill>
                <a:schemeClr val="tx1">
                  <a:lumMod val="20000"/>
                  <a:lumOff val="8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7" name="Straight Connector 12"/>
            <p:cNvCxnSpPr>
              <a:cxnSpLocks noChangeShapeType="1"/>
            </p:cNvCxnSpPr>
            <p:nvPr/>
          </p:nvCxnSpPr>
          <p:spPr bwMode="auto">
            <a:xfrm rot="5400000">
              <a:off x="-2338240" y="3529160"/>
              <a:ext cx="5286080" cy="0"/>
            </a:xfrm>
            <a:prstGeom prst="line">
              <a:avLst/>
            </a:prstGeom>
            <a:noFill/>
            <a:ln w="12700" algn="ctr">
              <a:solidFill>
                <a:srgbClr val="000000"/>
              </a:solidFill>
              <a:round/>
              <a:headEnd/>
              <a:tailEnd/>
            </a:ln>
          </p:spPr>
        </p:cxnSp>
      </p:grpSp>
      <p:sp>
        <p:nvSpPr>
          <p:cNvPr id="18" name="TextBox 17"/>
          <p:cNvSpPr txBox="1"/>
          <p:nvPr/>
        </p:nvSpPr>
        <p:spPr>
          <a:xfrm>
            <a:off x="533497" y="3892641"/>
            <a:ext cx="8400954" cy="3046988"/>
          </a:xfrm>
          <a:prstGeom prst="rect">
            <a:avLst/>
          </a:prstGeom>
          <a:noFill/>
        </p:spPr>
        <p:txBody>
          <a:bodyPr wrap="square" rtlCol="0">
            <a:spAutoFit/>
          </a:bodyPr>
          <a:lstStyle/>
          <a:p>
            <a:r>
              <a:rPr lang="en-US" sz="1600" b="1" dirty="0"/>
              <a:t>Two-Phase Flow Separator Experiment (TPFSE</a:t>
            </a:r>
            <a:r>
              <a:rPr lang="en-US" sz="1600" b="1" dirty="0" smtClean="0"/>
              <a:t>) – 2021 </a:t>
            </a:r>
            <a:endParaRPr lang="en-US" sz="1600" dirty="0" smtClean="0"/>
          </a:p>
          <a:p>
            <a:pPr marL="115888" indent="-115888">
              <a:buFont typeface="Arial" pitchFamily="34" charset="0"/>
              <a:buChar char="•"/>
            </a:pPr>
            <a:r>
              <a:rPr lang="en-US" sz="1600" dirty="0" smtClean="0"/>
              <a:t>Two PI Teams will share common test hardware to study different aspects.</a:t>
            </a:r>
          </a:p>
          <a:p>
            <a:pPr marL="115888" indent="-115888">
              <a:buFont typeface="Arial" pitchFamily="34" charset="0"/>
              <a:buChar char="•"/>
            </a:pPr>
            <a:r>
              <a:rPr lang="en-US" sz="1600" dirty="0"/>
              <a:t>Experiments will determine separator performance at extreme gas/liquid mixtures and flow rates.</a:t>
            </a:r>
          </a:p>
          <a:p>
            <a:pPr marL="115888" indent="-115888">
              <a:buFont typeface="Arial" pitchFamily="34" charset="0"/>
              <a:buChar char="•"/>
            </a:pPr>
            <a:r>
              <a:rPr lang="en-US" sz="1600" dirty="0"/>
              <a:t>Determine separator stability envelope to startup, shutdown and liquid slugging conditions.</a:t>
            </a:r>
          </a:p>
          <a:p>
            <a:pPr marL="115888" indent="-115888">
              <a:buFont typeface="Arial" pitchFamily="34" charset="0"/>
              <a:buChar char="•"/>
            </a:pPr>
            <a:r>
              <a:rPr lang="en-US" sz="1600" dirty="0"/>
              <a:t>TPFSE facility can accommodate additional experimental test sections of future investigators.</a:t>
            </a:r>
          </a:p>
          <a:p>
            <a:pPr marL="115888" indent="-115888">
              <a:buFont typeface="Arial" pitchFamily="34" charset="0"/>
              <a:buChar char="•"/>
            </a:pPr>
            <a:r>
              <a:rPr lang="en-US" sz="1600" dirty="0"/>
              <a:t>Advanced separation technology is critical to high reliability, audibly quiet, and low power gas-liquid systems for use in  astronaut life support, fluid degassing, and power generation.</a:t>
            </a:r>
          </a:p>
          <a:p>
            <a:pPr marL="115888" indent="-115888">
              <a:buFont typeface="Arial" pitchFamily="34" charset="0"/>
              <a:buChar char="•"/>
            </a:pPr>
            <a:endParaRPr lang="en-US" sz="1600" dirty="0" smtClean="0"/>
          </a:p>
        </p:txBody>
      </p:sp>
      <p:pic>
        <p:nvPicPr>
          <p:cNvPr id="9218" name="Picture 2" descr="C:\Users\bmotil\AppData\Local\Microsoft\Windows\Temporary Internet Files\Content.Outlook\PPSZ7E36\PBRE - EU - WCM - 2012-11-06 - 001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563" y="1060001"/>
            <a:ext cx="3021509" cy="2266133"/>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86"/>
          <p:cNvSpPr txBox="1">
            <a:spLocks noChangeArrowheads="1"/>
          </p:cNvSpPr>
          <p:nvPr/>
        </p:nvSpPr>
        <p:spPr bwMode="auto">
          <a:xfrm>
            <a:off x="1321973" y="3308704"/>
            <a:ext cx="2192106" cy="276999"/>
          </a:xfrm>
          <a:prstGeom prst="rect">
            <a:avLst/>
          </a:prstGeom>
          <a:noFill/>
          <a:ln w="9525">
            <a:noFill/>
            <a:miter lim="800000"/>
            <a:headEnd/>
            <a:tailEnd/>
          </a:ln>
        </p:spPr>
        <p:txBody>
          <a:bodyPr wrap="square">
            <a:spAutoFit/>
          </a:bodyPr>
          <a:lstStyle/>
          <a:p>
            <a:pPr>
              <a:spcBef>
                <a:spcPct val="50000"/>
              </a:spcBef>
            </a:pPr>
            <a:r>
              <a:rPr lang="en-US" sz="1200" dirty="0" smtClean="0">
                <a:solidFill>
                  <a:srgbClr val="091BFF"/>
                </a:solidFill>
                <a:latin typeface="Arial" charset="0"/>
                <a:cs typeface="Arial" charset="0"/>
              </a:rPr>
              <a:t>Pumped Separator for PBRE</a:t>
            </a:r>
            <a:endParaRPr lang="en-US" sz="1200" dirty="0">
              <a:solidFill>
                <a:srgbClr val="091BFF"/>
              </a:solidFill>
              <a:latin typeface="Arial" charset="0"/>
              <a:cs typeface="Arial" charset="0"/>
            </a:endParaRPr>
          </a:p>
        </p:txBody>
      </p:sp>
      <p:sp>
        <p:nvSpPr>
          <p:cNvPr id="20" name="Rectangle 4"/>
          <p:cNvSpPr>
            <a:spLocks noChangeArrowheads="1"/>
          </p:cNvSpPr>
          <p:nvPr/>
        </p:nvSpPr>
        <p:spPr bwMode="auto">
          <a:xfrm>
            <a:off x="4092916" y="3187588"/>
            <a:ext cx="4915966" cy="646311"/>
          </a:xfrm>
          <a:prstGeom prst="roundRect">
            <a:avLst/>
          </a:prstGeom>
          <a:solidFill>
            <a:srgbClr val="FFFFFF"/>
          </a:solidFill>
          <a:ln cmpd="tri">
            <a:gradFill flip="none" rotWithShape="1">
              <a:gsLst>
                <a:gs pos="0">
                  <a:schemeClr val="accent6"/>
                </a:gs>
                <a:gs pos="25000">
                  <a:srgbClr val="21D6E0"/>
                </a:gs>
                <a:gs pos="75000">
                  <a:srgbClr val="0087E6"/>
                </a:gs>
                <a:gs pos="100000">
                  <a:srgbClr val="005CBF"/>
                </a:gs>
              </a:gsLst>
              <a:lin ang="2700000" scaled="1"/>
              <a:tileRect/>
            </a:gradFill>
            <a:headEnd/>
            <a:tailEnd/>
          </a:ln>
          <a:scene3d>
            <a:camera prst="orthographicFront"/>
            <a:lightRig rig="soft" dir="t">
              <a:rot lat="0" lon="0" rev="2400000"/>
            </a:lightRig>
          </a:scene3d>
        </p:spPr>
        <p:style>
          <a:lnRef idx="2">
            <a:schemeClr val="accent6"/>
          </a:lnRef>
          <a:fillRef idx="1">
            <a:schemeClr val="lt1"/>
          </a:fillRef>
          <a:effectRef idx="0">
            <a:schemeClr val="accent6"/>
          </a:effectRef>
          <a:fontRef idx="minor">
            <a:schemeClr val="dk1"/>
          </a:fontRef>
        </p:style>
        <p:txBody>
          <a:bodyPr lIns="90487" tIns="44450" rIns="90487" bIns="44450"/>
          <a:lstStyle/>
          <a:p>
            <a:pPr>
              <a:tabLst>
                <a:tab pos="2055813" algn="l"/>
              </a:tabLst>
            </a:pPr>
            <a:r>
              <a:rPr lang="en-US" sz="1200" b="1" i="1" dirty="0">
                <a:solidFill>
                  <a:srgbClr val="0C249C"/>
                </a:solidFill>
                <a:latin typeface="Arial" charset="0"/>
                <a:cs typeface="Arial" charset="0"/>
              </a:rPr>
              <a:t>PI: </a:t>
            </a:r>
            <a:r>
              <a:rPr lang="en-US" sz="1200" dirty="0" smtClean="0">
                <a:solidFill>
                  <a:srgbClr val="0C249C"/>
                </a:solidFill>
                <a:latin typeface="Arial" charset="0"/>
                <a:cs typeface="Arial" charset="0"/>
              </a:rPr>
              <a:t>Dr</a:t>
            </a:r>
            <a:r>
              <a:rPr lang="en-US" sz="1200" b="1" i="1" dirty="0" smtClean="0">
                <a:solidFill>
                  <a:srgbClr val="0C249C"/>
                </a:solidFill>
                <a:latin typeface="Arial" charset="0"/>
                <a:cs typeface="Arial" charset="0"/>
              </a:rPr>
              <a:t>. </a:t>
            </a:r>
            <a:r>
              <a:rPr lang="en-US" sz="1200" dirty="0">
                <a:solidFill>
                  <a:srgbClr val="0C249C"/>
                </a:solidFill>
                <a:latin typeface="Arial" charset="0"/>
                <a:cs typeface="Arial" charset="0"/>
              </a:rPr>
              <a:t>Georges </a:t>
            </a:r>
            <a:r>
              <a:rPr lang="en-US" sz="1200" dirty="0" smtClean="0">
                <a:solidFill>
                  <a:srgbClr val="0C249C"/>
                </a:solidFill>
                <a:latin typeface="Arial" charset="0"/>
                <a:cs typeface="Arial" charset="0"/>
              </a:rPr>
              <a:t>Chahine and Xiongjun Wu, </a:t>
            </a:r>
            <a:r>
              <a:rPr lang="en-US" sz="1200" dirty="0" err="1" smtClean="0">
                <a:solidFill>
                  <a:srgbClr val="0C249C"/>
                </a:solidFill>
                <a:latin typeface="Arial" charset="0"/>
                <a:cs typeface="Arial" charset="0"/>
              </a:rPr>
              <a:t>DynaFlow</a:t>
            </a:r>
            <a:r>
              <a:rPr lang="en-US" sz="1200" dirty="0">
                <a:solidFill>
                  <a:srgbClr val="0C249C"/>
                </a:solidFill>
                <a:latin typeface="Arial" charset="0"/>
                <a:cs typeface="Arial" charset="0"/>
              </a:rPr>
              <a:t>, Inc</a:t>
            </a:r>
            <a:r>
              <a:rPr lang="en-US" sz="1200" dirty="0" smtClean="0">
                <a:solidFill>
                  <a:srgbClr val="0C249C"/>
                </a:solidFill>
                <a:latin typeface="Arial" charset="0"/>
                <a:cs typeface="Arial" charset="0"/>
              </a:rPr>
              <a:t>. </a:t>
            </a:r>
            <a:endParaRPr lang="en-US" sz="1200" dirty="0">
              <a:solidFill>
                <a:srgbClr val="0C249C"/>
              </a:solidFill>
              <a:latin typeface="Arial" charset="0"/>
              <a:cs typeface="Arial" charset="0"/>
            </a:endParaRPr>
          </a:p>
          <a:p>
            <a:pPr>
              <a:tabLst>
                <a:tab pos="2055813" algn="l"/>
              </a:tabLst>
            </a:pPr>
            <a:r>
              <a:rPr lang="en-US" sz="1200" b="1" i="1" dirty="0">
                <a:solidFill>
                  <a:srgbClr val="0C249C"/>
                </a:solidFill>
                <a:latin typeface="Arial" charset="0"/>
                <a:cs typeface="Arial" charset="0"/>
              </a:rPr>
              <a:t>PI: </a:t>
            </a:r>
            <a:r>
              <a:rPr lang="en-US" sz="1200" dirty="0">
                <a:solidFill>
                  <a:srgbClr val="0C249C"/>
                </a:solidFill>
                <a:latin typeface="Arial" charset="0"/>
                <a:cs typeface="Arial" charset="0"/>
              </a:rPr>
              <a:t>Prof</a:t>
            </a:r>
            <a:r>
              <a:rPr lang="en-US" sz="1200" b="1" i="1" dirty="0">
                <a:solidFill>
                  <a:srgbClr val="0C249C"/>
                </a:solidFill>
                <a:latin typeface="Arial" charset="0"/>
                <a:cs typeface="Arial" charset="0"/>
              </a:rPr>
              <a:t>. </a:t>
            </a:r>
            <a:r>
              <a:rPr lang="en-US" sz="1200" dirty="0">
                <a:solidFill>
                  <a:srgbClr val="0C249C"/>
                </a:solidFill>
                <a:latin typeface="Arial" charset="0"/>
                <a:cs typeface="Arial" charset="0"/>
              </a:rPr>
              <a:t>Yasuhiro Kamotani, Case Western Reserve University</a:t>
            </a:r>
          </a:p>
          <a:p>
            <a:pPr>
              <a:tabLst>
                <a:tab pos="2055813" algn="l"/>
              </a:tabLst>
            </a:pPr>
            <a:r>
              <a:rPr lang="en-US" sz="1200" b="1" i="1" dirty="0">
                <a:solidFill>
                  <a:srgbClr val="0C249C"/>
                </a:solidFill>
                <a:latin typeface="Arial" charset="0"/>
                <a:cs typeface="Arial" charset="0"/>
              </a:rPr>
              <a:t>Co-I: </a:t>
            </a:r>
            <a:r>
              <a:rPr lang="en-US" sz="1200" dirty="0">
                <a:solidFill>
                  <a:srgbClr val="0C249C"/>
                </a:solidFill>
                <a:latin typeface="Arial" charset="0"/>
                <a:cs typeface="Arial" charset="0"/>
              </a:rPr>
              <a:t> </a:t>
            </a:r>
            <a:r>
              <a:rPr lang="en-US" sz="1200" dirty="0" smtClean="0">
                <a:solidFill>
                  <a:srgbClr val="0C249C"/>
                </a:solidFill>
                <a:latin typeface="Arial" charset="0"/>
                <a:cs typeface="Arial" charset="0"/>
              </a:rPr>
              <a:t>Prof. </a:t>
            </a:r>
            <a:r>
              <a:rPr lang="en-US" sz="1200" dirty="0" err="1">
                <a:solidFill>
                  <a:srgbClr val="0C249C"/>
                </a:solidFill>
                <a:latin typeface="Arial" charset="0"/>
                <a:cs typeface="Arial" charset="0"/>
              </a:rPr>
              <a:t>Jaikrishnan</a:t>
            </a:r>
            <a:r>
              <a:rPr lang="en-US" sz="1200" dirty="0">
                <a:solidFill>
                  <a:srgbClr val="0C249C"/>
                </a:solidFill>
                <a:latin typeface="Arial" charset="0"/>
                <a:cs typeface="Arial" charset="0"/>
              </a:rPr>
              <a:t> </a:t>
            </a:r>
            <a:r>
              <a:rPr lang="en-US" sz="1200" dirty="0" err="1">
                <a:solidFill>
                  <a:srgbClr val="0C249C"/>
                </a:solidFill>
                <a:latin typeface="Arial" charset="0"/>
                <a:cs typeface="Arial" charset="0"/>
              </a:rPr>
              <a:t>Kadambi</a:t>
            </a:r>
            <a:r>
              <a:rPr lang="en-US" sz="1200" dirty="0">
                <a:solidFill>
                  <a:srgbClr val="0C249C"/>
                </a:solidFill>
                <a:latin typeface="Arial" charset="0"/>
                <a:cs typeface="Arial" charset="0"/>
              </a:rPr>
              <a:t>, Case Western Reserve University</a:t>
            </a:r>
          </a:p>
        </p:txBody>
      </p:sp>
    </p:spTree>
    <p:extLst>
      <p:ext uri="{BB962C8B-B14F-4D97-AF65-F5344CB8AC3E}">
        <p14:creationId xmlns:p14="http://schemas.microsoft.com/office/powerpoint/2010/main" val="19250111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749" y="1448844"/>
            <a:ext cx="3124200" cy="163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a:srcRect t="10433"/>
          <a:stretch/>
        </p:blipFill>
        <p:spPr>
          <a:xfrm>
            <a:off x="5223408" y="791629"/>
            <a:ext cx="3554251" cy="1888254"/>
          </a:xfrm>
          <a:prstGeom prst="rect">
            <a:avLst/>
          </a:prstGeom>
        </p:spPr>
      </p:pic>
      <p:sp>
        <p:nvSpPr>
          <p:cNvPr id="7" name="Rectangle 4"/>
          <p:cNvSpPr txBox="1">
            <a:spLocks noChangeArrowheads="1"/>
          </p:cNvSpPr>
          <p:nvPr/>
        </p:nvSpPr>
        <p:spPr>
          <a:xfrm>
            <a:off x="457200" y="-38912"/>
            <a:ext cx="8077200" cy="575552"/>
          </a:xfrm>
          <a:prstGeom prst="rect">
            <a:avLst/>
          </a:prstGeom>
          <a:noFill/>
        </p:spPr>
        <p:txBody>
          <a:bodyPr lIns="91430" tIns="45716" rIns="91430" bIns="45716" anchor="ctr"/>
          <a:lstStyle/>
          <a:p>
            <a:pPr algn="ctr" defTabSz="914400">
              <a:spcBef>
                <a:spcPct val="0"/>
              </a:spcBef>
              <a:defRPr/>
            </a:pPr>
            <a:r>
              <a:rPr lang="en-US" sz="2400" dirty="0">
                <a:solidFill>
                  <a:srgbClr val="FFFFFF"/>
                </a:solidFill>
              </a:rPr>
              <a:t>Capillary Flow </a:t>
            </a:r>
            <a:r>
              <a:rPr lang="en-US" sz="2400" dirty="0" smtClean="0">
                <a:solidFill>
                  <a:srgbClr val="FFFFFF"/>
                </a:solidFill>
              </a:rPr>
              <a:t>and Interfacial Phenomena - Applications</a:t>
            </a:r>
            <a:endParaRPr lang="en-US" sz="2400" dirty="0">
              <a:solidFill>
                <a:srgbClr val="FFFFFF"/>
              </a:solidFill>
            </a:endParaRPr>
          </a:p>
        </p:txBody>
      </p:sp>
      <p:sp>
        <p:nvSpPr>
          <p:cNvPr id="4" name="Line 2"/>
          <p:cNvSpPr>
            <a:spLocks noChangeShapeType="1"/>
          </p:cNvSpPr>
          <p:nvPr/>
        </p:nvSpPr>
        <p:spPr bwMode="auto">
          <a:xfrm>
            <a:off x="0" y="1066800"/>
            <a:ext cx="0" cy="0"/>
          </a:xfrm>
          <a:prstGeom prst="line">
            <a:avLst/>
          </a:prstGeom>
          <a:noFill/>
          <a:ln w="9525">
            <a:solidFill>
              <a:schemeClr val="tx1"/>
            </a:solidFill>
            <a:round/>
            <a:headEnd/>
            <a:tailEnd/>
          </a:ln>
        </p:spPr>
        <p:txBody>
          <a:bodyPr lIns="91430" tIns="45716" rIns="91430" bIns="45716"/>
          <a:lstStyle/>
          <a:p>
            <a:endParaRPr lang="en-US" dirty="0">
              <a:solidFill>
                <a:prstClr val="black"/>
              </a:solidFill>
            </a:endParaRPr>
          </a:p>
        </p:txBody>
      </p:sp>
      <p:grpSp>
        <p:nvGrpSpPr>
          <p:cNvPr id="14" name="Group 13"/>
          <p:cNvGrpSpPr/>
          <p:nvPr/>
        </p:nvGrpSpPr>
        <p:grpSpPr>
          <a:xfrm>
            <a:off x="227340" y="4453316"/>
            <a:ext cx="4377788" cy="1764535"/>
            <a:chOff x="499012" y="1295400"/>
            <a:chExt cx="5823089" cy="2347086"/>
          </a:xfrm>
        </p:grpSpPr>
        <p:pic>
          <p:nvPicPr>
            <p:cNvPr id="15" name="Picture 4" descr="http://www.wired.com/wp-content/uploads/2015/01/espressoinsp.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960" r="15198"/>
            <a:stretch/>
          </p:blipFill>
          <p:spPr bwMode="auto">
            <a:xfrm>
              <a:off x="2133600" y="1295400"/>
              <a:ext cx="2387249" cy="23470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www.wired.com/wp-content/uploads/2015/01/DSC_2053a.jpg"/>
            <p:cNvPicPr>
              <a:picLocks noChangeAspect="1" noChangeArrowheads="1"/>
            </p:cNvPicPr>
            <p:nvPr/>
          </p:nvPicPr>
          <p:blipFill rotWithShape="1">
            <a:blip r:embed="rId6">
              <a:extLst>
                <a:ext uri="{28A0092B-C50C-407E-A947-70E740481C1C}">
                  <a14:useLocalDpi xmlns:a14="http://schemas.microsoft.com/office/drawing/2010/main" val="0"/>
                </a:ext>
              </a:extLst>
            </a:blip>
            <a:srcRect l="7167" r="66433" b="48426"/>
            <a:stretch/>
          </p:blipFill>
          <p:spPr bwMode="auto">
            <a:xfrm>
              <a:off x="4520849" y="1295400"/>
              <a:ext cx="1801252" cy="23470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up 4 adj 1 iss018e009393.jpg"/>
            <p:cNvPicPr>
              <a:picLocks noChangeAspect="1"/>
            </p:cNvPicPr>
            <p:nvPr/>
          </p:nvPicPr>
          <p:blipFill>
            <a:blip r:embed="rId7" cstate="print"/>
            <a:stretch>
              <a:fillRect/>
            </a:stretch>
          </p:blipFill>
          <p:spPr>
            <a:xfrm>
              <a:off x="499012" y="1295400"/>
              <a:ext cx="1635848" cy="2347086"/>
            </a:xfrm>
            <a:prstGeom prst="rect">
              <a:avLst/>
            </a:prstGeom>
          </p:spPr>
        </p:pic>
      </p:grpSp>
      <p:sp>
        <p:nvSpPr>
          <p:cNvPr id="18" name="TextBox 17"/>
          <p:cNvSpPr txBox="1"/>
          <p:nvPr/>
        </p:nvSpPr>
        <p:spPr>
          <a:xfrm>
            <a:off x="227340" y="6216549"/>
            <a:ext cx="4268460" cy="461657"/>
          </a:xfrm>
          <a:prstGeom prst="rect">
            <a:avLst/>
          </a:prstGeom>
          <a:noFill/>
        </p:spPr>
        <p:txBody>
          <a:bodyPr wrap="square" lIns="91430" tIns="45716" rIns="91430" bIns="45716" rtlCol="0">
            <a:spAutoFit/>
          </a:bodyPr>
          <a:lstStyle/>
          <a:p>
            <a:pPr algn="ctr"/>
            <a:r>
              <a:rPr lang="en-US" sz="1200" i="1" dirty="0" smtClean="0">
                <a:solidFill>
                  <a:srgbClr val="000000"/>
                </a:solidFill>
                <a:cs typeface="Arial" panose="020B0604020202020204" pitchFamily="34" charset="0"/>
              </a:rPr>
              <a:t>The evolution of the “coffee cup” designed for partially wetting teas and coffees in microgravity</a:t>
            </a:r>
            <a:endParaRPr lang="en-US" sz="1200" i="1" dirty="0">
              <a:solidFill>
                <a:srgbClr val="000000"/>
              </a:solidFill>
              <a:cs typeface="Arial" panose="020B0604020202020204" pitchFamily="34" charset="0"/>
            </a:endParaRPr>
          </a:p>
        </p:txBody>
      </p:sp>
      <p:sp>
        <p:nvSpPr>
          <p:cNvPr id="19" name="TextBox 18"/>
          <p:cNvSpPr txBox="1"/>
          <p:nvPr/>
        </p:nvSpPr>
        <p:spPr>
          <a:xfrm>
            <a:off x="457201" y="3808022"/>
            <a:ext cx="3781122" cy="461657"/>
          </a:xfrm>
          <a:prstGeom prst="rect">
            <a:avLst/>
          </a:prstGeom>
          <a:noFill/>
        </p:spPr>
        <p:txBody>
          <a:bodyPr wrap="square" lIns="91430" tIns="45716" rIns="91430" bIns="45716" rtlCol="0">
            <a:spAutoFit/>
          </a:bodyPr>
          <a:lstStyle/>
          <a:p>
            <a:pPr algn="ctr"/>
            <a:r>
              <a:rPr lang="en-US" sz="1200" i="1" dirty="0" smtClean="0">
                <a:solidFill>
                  <a:srgbClr val="000000"/>
                </a:solidFill>
                <a:cs typeface="Arial" panose="020B0604020202020204" pitchFamily="34" charset="0"/>
              </a:rPr>
              <a:t>A fluid cartridge to detect infectious diseases developed through collaboration with NASA PI (CFE)</a:t>
            </a:r>
            <a:endParaRPr lang="en-US" sz="1200" i="1" dirty="0">
              <a:solidFill>
                <a:srgbClr val="000000"/>
              </a:solidFill>
              <a:cs typeface="Arial" panose="020B0604020202020204" pitchFamily="34" charset="0"/>
            </a:endParaRPr>
          </a:p>
        </p:txBody>
      </p:sp>
      <p:pic>
        <p:nvPicPr>
          <p:cNvPr id="2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047" y="2958118"/>
            <a:ext cx="3724275"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5"/>
          <p:cNvSpPr txBox="1">
            <a:spLocks noChangeArrowheads="1"/>
          </p:cNvSpPr>
          <p:nvPr/>
        </p:nvSpPr>
        <p:spPr bwMode="auto">
          <a:xfrm>
            <a:off x="4605129" y="5790669"/>
            <a:ext cx="4462672" cy="102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600"/>
              </a:spcAft>
            </a:pPr>
            <a:r>
              <a:rPr lang="en-US" sz="1200" i="1" dirty="0">
                <a:solidFill>
                  <a:srgbClr val="000000"/>
                </a:solidFill>
                <a:effectLst/>
                <a:ea typeface="Times New Roman" panose="02020603050405020304" pitchFamily="18" charset="0"/>
                <a:cs typeface="Arial" panose="020B0604020202020204" pitchFamily="34" charset="0"/>
              </a:rPr>
              <a:t>A diagram of the device for urine collection or other gas/liquid separations in low or zero gravity </a:t>
            </a:r>
            <a:r>
              <a:rPr lang="en-US" sz="1200" i="1" dirty="0" smtClean="0">
                <a:solidFill>
                  <a:srgbClr val="000000"/>
                </a:solidFill>
                <a:effectLst/>
                <a:ea typeface="Times New Roman" panose="02020603050405020304" pitchFamily="18" charset="0"/>
                <a:cs typeface="Arial" panose="020B0604020202020204" pitchFamily="34" charset="0"/>
              </a:rPr>
              <a:t>conditions</a:t>
            </a:r>
          </a:p>
          <a:p>
            <a:pPr marL="0" marR="0" algn="ctr">
              <a:spcBef>
                <a:spcPts val="0"/>
              </a:spcBef>
              <a:spcAft>
                <a:spcPts val="600"/>
              </a:spcAft>
            </a:pPr>
            <a:r>
              <a:rPr lang="en-US" sz="900" b="1" dirty="0" smtClean="0">
                <a:effectLst/>
                <a:latin typeface="Calibri" panose="020F0502020204030204" pitchFamily="34" charset="0"/>
                <a:ea typeface="Times New Roman" panose="02020603050405020304" pitchFamily="18" charset="0"/>
                <a:cs typeface="Arial" panose="020B0604020202020204" pitchFamily="34" charset="0"/>
              </a:rPr>
              <a:t>E.A</a:t>
            </a:r>
            <a:r>
              <a:rPr lang="en-US" sz="900" b="1" dirty="0">
                <a:effectLst/>
                <a:latin typeface="Calibri" panose="020F0502020204030204" pitchFamily="34" charset="0"/>
                <a:ea typeface="Times New Roman" panose="02020603050405020304" pitchFamily="18" charset="0"/>
                <a:cs typeface="Arial" panose="020B0604020202020204" pitchFamily="34" charset="0"/>
              </a:rPr>
              <a:t>. Thomas, M.M. Weislogel, D.M. Klaus, Design Considerations for Sustainable Spacecraft Water Management Systems, </a:t>
            </a:r>
            <a:r>
              <a:rPr lang="en-US" sz="900" b="1" i="1" dirty="0">
                <a:effectLst/>
                <a:latin typeface="Calibri" panose="020F0502020204030204" pitchFamily="34" charset="0"/>
                <a:ea typeface="Times New Roman" panose="02020603050405020304" pitchFamily="18" charset="0"/>
                <a:cs typeface="Arial" panose="020B0604020202020204" pitchFamily="34" charset="0"/>
              </a:rPr>
              <a:t>Adv. Space Res</a:t>
            </a:r>
            <a:r>
              <a:rPr lang="en-US" sz="900" b="1" dirty="0">
                <a:effectLst/>
                <a:latin typeface="Calibri" panose="020F0502020204030204" pitchFamily="34" charset="0"/>
                <a:ea typeface="Times New Roman" panose="02020603050405020304" pitchFamily="18" charset="0"/>
                <a:cs typeface="Arial" panose="020B0604020202020204" pitchFamily="34" charset="0"/>
              </a:rPr>
              <a:t>., Vol. 46, pp. 761-767, 2010</a:t>
            </a:r>
            <a:endParaRPr lang="en-US" sz="9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2" name="Picture 21"/>
          <p:cNvPicPr/>
          <p:nvPr/>
        </p:nvPicPr>
        <p:blipFill>
          <a:blip r:embed="rId9">
            <a:extLst>
              <a:ext uri="{28A0092B-C50C-407E-A947-70E740481C1C}">
                <a14:useLocalDpi xmlns:a14="http://schemas.microsoft.com/office/drawing/2010/main" val="0"/>
              </a:ext>
            </a:extLst>
          </a:blip>
          <a:srcRect/>
          <a:stretch>
            <a:fillRect/>
          </a:stretch>
        </p:blipFill>
        <p:spPr bwMode="auto">
          <a:xfrm>
            <a:off x="5587125" y="3609756"/>
            <a:ext cx="2438399" cy="2183073"/>
          </a:xfrm>
          <a:prstGeom prst="rect">
            <a:avLst/>
          </a:prstGeom>
          <a:noFill/>
          <a:ln>
            <a:noFill/>
          </a:ln>
        </p:spPr>
      </p:pic>
      <p:sp>
        <p:nvSpPr>
          <p:cNvPr id="23" name="Text Box 5"/>
          <p:cNvSpPr txBox="1">
            <a:spLocks noChangeArrowheads="1"/>
          </p:cNvSpPr>
          <p:nvPr/>
        </p:nvSpPr>
        <p:spPr bwMode="auto">
          <a:xfrm>
            <a:off x="4906239" y="2677022"/>
            <a:ext cx="4191000" cy="963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600"/>
              </a:spcAft>
            </a:pPr>
            <a:r>
              <a:rPr lang="en-US" sz="1200" i="1" dirty="0" smtClean="0">
                <a:solidFill>
                  <a:srgbClr val="000000"/>
                </a:solidFill>
                <a:effectLst/>
                <a:ea typeface="Times New Roman" panose="02020603050405020304" pitchFamily="18" charset="0"/>
                <a:cs typeface="Arial" panose="020B0604020202020204" pitchFamily="34" charset="0"/>
              </a:rPr>
              <a:t>Vented Tank Resupply Experiment (</a:t>
            </a:r>
            <a:r>
              <a:rPr lang="en-US" sz="1200" i="1" dirty="0" smtClean="0">
                <a:solidFill>
                  <a:srgbClr val="000000"/>
                </a:solidFill>
                <a:ea typeface="Times New Roman" panose="02020603050405020304" pitchFamily="18" charset="0"/>
                <a:cs typeface="Arial" panose="020B0604020202020204" pitchFamily="34" charset="0"/>
              </a:rPr>
              <a:t>VTRE) </a:t>
            </a:r>
            <a:r>
              <a:rPr lang="en-US" sz="1200" i="1" dirty="0" smtClean="0">
                <a:solidFill>
                  <a:srgbClr val="000000"/>
                </a:solidFill>
                <a:effectLst/>
                <a:ea typeface="Times New Roman" panose="02020603050405020304" pitchFamily="18" charset="0"/>
                <a:cs typeface="Arial" panose="020B0604020202020204" pitchFamily="34" charset="0"/>
              </a:rPr>
              <a:t>Vane Type Propellant Management Device (PMD)</a:t>
            </a:r>
          </a:p>
          <a:p>
            <a:pPr marL="0" marR="0" algn="ctr">
              <a:spcBef>
                <a:spcPts val="0"/>
              </a:spcBef>
              <a:spcAft>
                <a:spcPts val="1000"/>
              </a:spcAft>
            </a:pPr>
            <a:r>
              <a:rPr lang="en-US" sz="900" b="1" dirty="0" err="1" smtClean="0">
                <a:latin typeface="Calibri" panose="020F0502020204030204" pitchFamily="34" charset="0"/>
              </a:rPr>
              <a:t>Chato</a:t>
            </a:r>
            <a:r>
              <a:rPr lang="en-US" sz="900" b="1" dirty="0" smtClean="0">
                <a:latin typeface="Calibri" panose="020F0502020204030204" pitchFamily="34" charset="0"/>
              </a:rPr>
              <a:t>, David, and Timothy Martin. “Vented Tank Resupply Experiment – Flight Test Results.” NASA Technical Memorandum 107498 (1997).</a:t>
            </a:r>
            <a:endParaRPr lang="en-US" sz="9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4" name="TextBox 23"/>
          <p:cNvSpPr txBox="1"/>
          <p:nvPr/>
        </p:nvSpPr>
        <p:spPr>
          <a:xfrm>
            <a:off x="24276" y="615054"/>
            <a:ext cx="5324559" cy="738664"/>
          </a:xfrm>
          <a:prstGeom prst="rect">
            <a:avLst/>
          </a:prstGeom>
          <a:noFill/>
        </p:spPr>
        <p:txBody>
          <a:bodyPr wrap="square" rtlCol="0">
            <a:spAutoFit/>
          </a:bodyPr>
          <a:lstStyle/>
          <a:p>
            <a:r>
              <a:rPr lang="en-US" sz="1400" dirty="0" smtClean="0">
                <a:solidFill>
                  <a:srgbClr val="FF0000"/>
                </a:solidFill>
              </a:rPr>
              <a:t>When asked to name one of the biggest challenges to living in space, Astronaut </a:t>
            </a:r>
            <a:r>
              <a:rPr lang="en-US" sz="1400" dirty="0" err="1" smtClean="0">
                <a:solidFill>
                  <a:srgbClr val="FF0000"/>
                </a:solidFill>
              </a:rPr>
              <a:t>Suni</a:t>
            </a:r>
            <a:r>
              <a:rPr lang="en-US" sz="1400" dirty="0" smtClean="0">
                <a:solidFill>
                  <a:srgbClr val="FF0000"/>
                </a:solidFill>
              </a:rPr>
              <a:t> Williams replied that it is </a:t>
            </a:r>
            <a:r>
              <a:rPr lang="en-US" sz="1400" u="sng" dirty="0" smtClean="0">
                <a:solidFill>
                  <a:srgbClr val="FF0000"/>
                </a:solidFill>
              </a:rPr>
              <a:t>removing and dealing with bubbles in fluids systems</a:t>
            </a:r>
            <a:r>
              <a:rPr lang="en-US" sz="1400" dirty="0" smtClean="0">
                <a:solidFill>
                  <a:srgbClr val="FF0000"/>
                </a:solidFill>
              </a:rPr>
              <a:t>.</a:t>
            </a:r>
            <a:endParaRPr lang="en-US" sz="1400" dirty="0">
              <a:solidFill>
                <a:srgbClr val="FF0000"/>
              </a:solidFill>
            </a:endParaRPr>
          </a:p>
        </p:txBody>
      </p:sp>
    </p:spTree>
    <p:extLst>
      <p:ext uri="{BB962C8B-B14F-4D97-AF65-F5344CB8AC3E}">
        <p14:creationId xmlns:p14="http://schemas.microsoft.com/office/powerpoint/2010/main" val="42562541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4294967295"/>
          </p:nvPr>
        </p:nvSpPr>
        <p:spPr>
          <a:xfrm>
            <a:off x="8666163" y="6596063"/>
            <a:ext cx="449262" cy="184150"/>
          </a:xfrm>
          <a:prstGeom prst="rect">
            <a:avLst/>
          </a:prstGeom>
          <a:noFill/>
        </p:spPr>
        <p:txBody>
          <a:bodyPr/>
          <a:lstStyle/>
          <a:p>
            <a:fld id="{A51C5ADC-6D53-4DA8-B07C-DBD87E058D23}" type="slidenum">
              <a:rPr lang="en-US" smtClean="0">
                <a:latin typeface="Arial" pitchFamily="34" charset="0"/>
                <a:ea typeface="ヒラギノ角ゴ Pro W3"/>
                <a:cs typeface="ヒラギノ角ゴ Pro W3"/>
              </a:rPr>
              <a:pPr/>
              <a:t>12</a:t>
            </a:fld>
            <a:endParaRPr lang="en-US" dirty="0" smtClean="0">
              <a:latin typeface="Arial" pitchFamily="34" charset="0"/>
              <a:ea typeface="ヒラギノ角ゴ Pro W3"/>
              <a:cs typeface="ヒラギノ角ゴ Pro W3"/>
            </a:endParaRPr>
          </a:p>
        </p:txBody>
      </p:sp>
      <p:grpSp>
        <p:nvGrpSpPr>
          <p:cNvPr id="2" name="Group 13"/>
          <p:cNvGrpSpPr>
            <a:grpSpLocks/>
          </p:cNvGrpSpPr>
          <p:nvPr/>
        </p:nvGrpSpPr>
        <p:grpSpPr bwMode="auto">
          <a:xfrm>
            <a:off x="347663" y="885825"/>
            <a:ext cx="7888287" cy="5286375"/>
            <a:chOff x="304800" y="886120"/>
            <a:chExt cx="7889081" cy="5286080"/>
          </a:xfrm>
        </p:grpSpPr>
        <p:cxnSp>
          <p:nvCxnSpPr>
            <p:cNvPr id="7" name="Straight Connector 6"/>
            <p:cNvCxnSpPr/>
            <p:nvPr/>
          </p:nvCxnSpPr>
          <p:spPr bwMode="auto">
            <a:xfrm>
              <a:off x="546124" y="886120"/>
              <a:ext cx="7646170" cy="0"/>
            </a:xfrm>
            <a:prstGeom prst="line">
              <a:avLst/>
            </a:prstGeom>
            <a:ln w="38100">
              <a:solidFill>
                <a:schemeClr val="tx1">
                  <a:lumMod val="60000"/>
                  <a:lumOff val="4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bwMode="auto">
            <a:xfrm>
              <a:off x="717592" y="967078"/>
              <a:ext cx="7474702" cy="0"/>
            </a:xfrm>
            <a:prstGeom prst="line">
              <a:avLst/>
            </a:prstGeom>
            <a:ln w="38100">
              <a:solidFill>
                <a:schemeClr val="tx1">
                  <a:lumMod val="40000"/>
                  <a:lumOff val="6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bwMode="auto">
            <a:xfrm>
              <a:off x="901760" y="1049624"/>
              <a:ext cx="7292121" cy="0"/>
            </a:xfrm>
            <a:prstGeom prst="line">
              <a:avLst/>
            </a:prstGeom>
            <a:ln w="38100">
              <a:solidFill>
                <a:schemeClr val="tx1">
                  <a:lumMod val="20000"/>
                  <a:lumOff val="8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80" name="Straight Connector 12"/>
            <p:cNvCxnSpPr>
              <a:cxnSpLocks noChangeShapeType="1"/>
            </p:cNvCxnSpPr>
            <p:nvPr/>
          </p:nvCxnSpPr>
          <p:spPr bwMode="auto">
            <a:xfrm rot="5400000">
              <a:off x="-2338240" y="3529160"/>
              <a:ext cx="5286080" cy="0"/>
            </a:xfrm>
            <a:prstGeom prst="line">
              <a:avLst/>
            </a:prstGeom>
            <a:noFill/>
            <a:ln w="12700" algn="ctr">
              <a:solidFill>
                <a:srgbClr val="000000"/>
              </a:solidFill>
              <a:round/>
              <a:headEnd/>
              <a:tailEnd/>
            </a:ln>
          </p:spPr>
        </p:cxnSp>
      </p:grpSp>
      <p:sp>
        <p:nvSpPr>
          <p:cNvPr id="12" name="Content Placeholder 2"/>
          <p:cNvSpPr>
            <a:spLocks noGrp="1"/>
          </p:cNvSpPr>
          <p:nvPr>
            <p:ph idx="1"/>
          </p:nvPr>
        </p:nvSpPr>
        <p:spPr>
          <a:xfrm>
            <a:off x="357806" y="1152944"/>
            <a:ext cx="5428711" cy="3869630"/>
          </a:xfrm>
        </p:spPr>
        <p:txBody>
          <a:bodyPr>
            <a:noAutofit/>
          </a:bodyPr>
          <a:lstStyle/>
          <a:p>
            <a:pPr>
              <a:spcBef>
                <a:spcPts val="0"/>
              </a:spcBef>
              <a:buNone/>
              <a:defRPr/>
            </a:pPr>
            <a:r>
              <a:rPr lang="en-US" sz="1600" b="1" dirty="0" smtClean="0"/>
              <a:t>The</a:t>
            </a:r>
            <a:r>
              <a:rPr lang="en-US" sz="1600" dirty="0" smtClean="0"/>
              <a:t> </a:t>
            </a:r>
            <a:r>
              <a:rPr lang="en-US" sz="1600" b="1" dirty="0" smtClean="0"/>
              <a:t>Capillary Flow Experiment (CFE 1&amp;2) -2004 - 2014</a:t>
            </a:r>
          </a:p>
          <a:p>
            <a:pPr indent="-233363">
              <a:spcBef>
                <a:spcPts val="0"/>
              </a:spcBef>
              <a:defRPr/>
            </a:pPr>
            <a:r>
              <a:rPr lang="en-US" sz="1400" dirty="0" smtClean="0"/>
              <a:t>Series of handheld vessels with </a:t>
            </a:r>
            <a:r>
              <a:rPr lang="en-US" sz="1400" dirty="0"/>
              <a:t>various </a:t>
            </a:r>
            <a:r>
              <a:rPr lang="en-US" sz="1400" dirty="0" smtClean="0"/>
              <a:t>test chamber geometries </a:t>
            </a:r>
            <a:r>
              <a:rPr lang="en-US" sz="1400" dirty="0"/>
              <a:t>to investigate the behavior of capillary flow phenomena </a:t>
            </a:r>
            <a:r>
              <a:rPr lang="en-US" sz="1400" dirty="0" smtClean="0"/>
              <a:t>in wicking structures such as interior corners and small gaps created by a vane and the test chamber wall.</a:t>
            </a:r>
          </a:p>
          <a:p>
            <a:pPr indent="-233363">
              <a:spcBef>
                <a:spcPts val="0"/>
              </a:spcBef>
              <a:defRPr/>
            </a:pPr>
            <a:r>
              <a:rPr lang="en-US" sz="1400" dirty="0" smtClean="0"/>
              <a:t>The </a:t>
            </a:r>
            <a:r>
              <a:rPr lang="en-US" sz="1400" dirty="0"/>
              <a:t>working fluid is silicone oil of various viscosities, depending on the individual unit geometry.  </a:t>
            </a:r>
            <a:endParaRPr lang="en-US" sz="1400" dirty="0" smtClean="0"/>
          </a:p>
          <a:p>
            <a:pPr indent="-233363">
              <a:spcBef>
                <a:spcPts val="0"/>
              </a:spcBef>
              <a:defRPr/>
            </a:pPr>
            <a:r>
              <a:rPr lang="en-US" sz="1400" dirty="0" smtClean="0"/>
              <a:t>The </a:t>
            </a:r>
            <a:r>
              <a:rPr lang="en-US" sz="1400" dirty="0"/>
              <a:t>results of </a:t>
            </a:r>
            <a:r>
              <a:rPr lang="en-US" sz="1400" dirty="0" smtClean="0"/>
              <a:t>CFE </a:t>
            </a:r>
            <a:r>
              <a:rPr lang="en-US" sz="1400" dirty="0"/>
              <a:t>have applications in propellant management for fluid storage tanks, thermal control systems, and advanced life support systems for spacecraft</a:t>
            </a:r>
            <a:r>
              <a:rPr lang="en-US" sz="1400" dirty="0" smtClean="0"/>
              <a:t>.</a:t>
            </a:r>
          </a:p>
          <a:p>
            <a:pPr indent="-233363">
              <a:spcBef>
                <a:spcPts val="0"/>
              </a:spcBef>
              <a:defRPr/>
            </a:pPr>
            <a:r>
              <a:rPr lang="en-US" sz="1400" dirty="0" smtClean="0"/>
              <a:t>Critical wetting vane angles have been determined to within 0.5 degrees for Vane Gap 1 and 2 experiments.</a:t>
            </a:r>
          </a:p>
          <a:p>
            <a:pPr marL="119063" indent="228600">
              <a:spcBef>
                <a:spcPts val="0"/>
              </a:spcBef>
              <a:defRPr/>
            </a:pPr>
            <a:r>
              <a:rPr lang="en-US" sz="1400" dirty="0" smtClean="0"/>
              <a:t>A bulk shift phenomena has been characterized that has </a:t>
            </a:r>
          </a:p>
          <a:p>
            <a:pPr marL="119063" indent="228600">
              <a:spcBef>
                <a:spcPts val="0"/>
              </a:spcBef>
              <a:buNone/>
              <a:defRPr/>
            </a:pPr>
            <a:r>
              <a:rPr lang="en-US" sz="1400" dirty="0" smtClean="0"/>
              <a:t>implications for tank designs. </a:t>
            </a:r>
          </a:p>
          <a:p>
            <a:pPr indent="-233363">
              <a:spcBef>
                <a:spcPts val="0"/>
              </a:spcBef>
              <a:defRPr/>
            </a:pPr>
            <a:endParaRPr lang="en-US" sz="2500" dirty="0" smtClean="0"/>
          </a:p>
          <a:p>
            <a:pPr>
              <a:buFontTx/>
              <a:buNone/>
              <a:defRPr/>
            </a:pPr>
            <a:endParaRPr lang="en-US" sz="2500" dirty="0" smtClean="0"/>
          </a:p>
          <a:p>
            <a:pPr>
              <a:buFontTx/>
              <a:buNone/>
              <a:defRPr/>
            </a:pPr>
            <a:endParaRPr lang="en-US" sz="2500" dirty="0" smtClean="0"/>
          </a:p>
          <a:p>
            <a:pPr>
              <a:buFontTx/>
              <a:buNone/>
              <a:defRPr/>
            </a:pPr>
            <a:endParaRPr lang="en-US" sz="2500" dirty="0" smtClean="0"/>
          </a:p>
          <a:p>
            <a:pPr>
              <a:buFontTx/>
              <a:buNone/>
              <a:defRPr/>
            </a:pPr>
            <a:endParaRPr lang="en-US" sz="2500" dirty="0" smtClean="0"/>
          </a:p>
          <a:p>
            <a:pPr>
              <a:buFontTx/>
              <a:buNone/>
              <a:defRPr/>
            </a:pPr>
            <a:endParaRPr lang="en-US" sz="2500" dirty="0" smtClean="0"/>
          </a:p>
        </p:txBody>
      </p:sp>
      <p:sp>
        <p:nvSpPr>
          <p:cNvPr id="14" name="TextBox 9"/>
          <p:cNvSpPr txBox="1">
            <a:spLocks noChangeArrowheads="1"/>
          </p:cNvSpPr>
          <p:nvPr/>
        </p:nvSpPr>
        <p:spPr bwMode="auto">
          <a:xfrm>
            <a:off x="5721724" y="3199121"/>
            <a:ext cx="3290594" cy="600164"/>
          </a:xfrm>
          <a:prstGeom prst="rect">
            <a:avLst/>
          </a:prstGeom>
          <a:noFill/>
          <a:ln w="9525">
            <a:noFill/>
            <a:miter lim="800000"/>
            <a:headEnd/>
            <a:tailEnd/>
          </a:ln>
        </p:spPr>
        <p:txBody>
          <a:bodyPr wrap="square">
            <a:spAutoFit/>
          </a:bodyPr>
          <a:lstStyle/>
          <a:p>
            <a:pPr algn="ctr"/>
            <a:r>
              <a:rPr lang="en-US" sz="1100" i="1" dirty="0"/>
              <a:t>Astronaut </a:t>
            </a:r>
            <a:r>
              <a:rPr lang="en-US" sz="1100" i="1" dirty="0" smtClean="0"/>
              <a:t>Karen Nyberg adjusting the liquid volume during a CFE-2 Interior Corner Flow 9 (ICF9) experiment on ISS (June 15, 2013)</a:t>
            </a:r>
          </a:p>
        </p:txBody>
      </p:sp>
      <p:pic>
        <p:nvPicPr>
          <p:cNvPr id="15" name="Picture 1" descr="VG1-045"/>
          <p:cNvPicPr>
            <a:picLocks noChangeAspect="1" noChangeArrowheads="1"/>
          </p:cNvPicPr>
          <p:nvPr/>
        </p:nvPicPr>
        <p:blipFill>
          <a:blip r:embed="rId3"/>
          <a:srcRect l="22839" t="232" r="20987"/>
          <a:stretch>
            <a:fillRect/>
          </a:stretch>
        </p:blipFill>
        <p:spPr bwMode="auto">
          <a:xfrm>
            <a:off x="2260691" y="4295896"/>
            <a:ext cx="693737" cy="1647825"/>
          </a:xfrm>
          <a:prstGeom prst="rect">
            <a:avLst/>
          </a:prstGeom>
          <a:noFill/>
          <a:ln w="9525">
            <a:noFill/>
            <a:miter lim="800000"/>
            <a:headEnd/>
            <a:tailEnd/>
          </a:ln>
        </p:spPr>
      </p:pic>
      <p:pic>
        <p:nvPicPr>
          <p:cNvPr id="16" name="Picture 2" descr="VG1_1-g_image_45"/>
          <p:cNvPicPr>
            <a:picLocks noChangeAspect="1" noChangeArrowheads="1"/>
          </p:cNvPicPr>
          <p:nvPr/>
        </p:nvPicPr>
        <p:blipFill>
          <a:blip r:embed="rId4">
            <a:lum bright="30000" contrast="18000"/>
          </a:blip>
          <a:srcRect l="33887" t="766" r="38040"/>
          <a:stretch>
            <a:fillRect/>
          </a:stretch>
        </p:blipFill>
        <p:spPr bwMode="auto">
          <a:xfrm>
            <a:off x="807198" y="4328860"/>
            <a:ext cx="685800" cy="1579562"/>
          </a:xfrm>
          <a:prstGeom prst="rect">
            <a:avLst/>
          </a:prstGeom>
          <a:noFill/>
          <a:ln w="9525">
            <a:noFill/>
            <a:miter lim="800000"/>
            <a:headEnd/>
            <a:tailEnd/>
          </a:ln>
        </p:spPr>
      </p:pic>
      <p:sp>
        <p:nvSpPr>
          <p:cNvPr id="17" name="TextBox 12"/>
          <p:cNvSpPr txBox="1">
            <a:spLocks noChangeArrowheads="1"/>
          </p:cNvSpPr>
          <p:nvPr/>
        </p:nvSpPr>
        <p:spPr bwMode="auto">
          <a:xfrm>
            <a:off x="1816840" y="5969208"/>
            <a:ext cx="1630447" cy="523220"/>
          </a:xfrm>
          <a:prstGeom prst="rect">
            <a:avLst/>
          </a:prstGeom>
          <a:noFill/>
          <a:ln w="9525">
            <a:noFill/>
            <a:miter lim="800000"/>
            <a:headEnd/>
            <a:tailEnd/>
          </a:ln>
        </p:spPr>
        <p:txBody>
          <a:bodyPr wrap="square">
            <a:spAutoFit/>
          </a:bodyPr>
          <a:lstStyle/>
          <a:p>
            <a:pPr algn="ctr"/>
            <a:r>
              <a:rPr lang="en-US" sz="1400" i="1" dirty="0" smtClean="0"/>
              <a:t>45°vane </a:t>
            </a:r>
            <a:r>
              <a:rPr lang="en-US" sz="1400" i="1" dirty="0"/>
              <a:t>angle in </a:t>
            </a:r>
            <a:r>
              <a:rPr lang="en-US" sz="1400" i="1" dirty="0" smtClean="0"/>
              <a:t>microgravity.</a:t>
            </a:r>
            <a:endParaRPr lang="en-US" sz="1400" i="1" dirty="0"/>
          </a:p>
        </p:txBody>
      </p:sp>
      <p:sp>
        <p:nvSpPr>
          <p:cNvPr id="18" name="TextBox 13"/>
          <p:cNvSpPr txBox="1">
            <a:spLocks noChangeArrowheads="1"/>
          </p:cNvSpPr>
          <p:nvPr/>
        </p:nvSpPr>
        <p:spPr bwMode="auto">
          <a:xfrm>
            <a:off x="394363" y="5943721"/>
            <a:ext cx="1519448" cy="523220"/>
          </a:xfrm>
          <a:prstGeom prst="rect">
            <a:avLst/>
          </a:prstGeom>
          <a:noFill/>
          <a:ln w="9525">
            <a:noFill/>
            <a:miter lim="800000"/>
            <a:headEnd/>
            <a:tailEnd/>
          </a:ln>
        </p:spPr>
        <p:txBody>
          <a:bodyPr wrap="square">
            <a:spAutoFit/>
          </a:bodyPr>
          <a:lstStyle/>
          <a:p>
            <a:pPr algn="ctr"/>
            <a:r>
              <a:rPr lang="en-US" sz="1400" i="1" dirty="0" smtClean="0"/>
              <a:t>45°vane </a:t>
            </a:r>
            <a:r>
              <a:rPr lang="en-US" sz="1400" i="1" dirty="0"/>
              <a:t>angle in earth </a:t>
            </a:r>
            <a:r>
              <a:rPr lang="en-US" sz="1400" i="1" dirty="0" smtClean="0"/>
              <a:t>gravity.</a:t>
            </a:r>
            <a:endParaRPr lang="en-US" sz="1400" i="1" dirty="0"/>
          </a:p>
        </p:txBody>
      </p:sp>
      <p:sp>
        <p:nvSpPr>
          <p:cNvPr id="19" name="TextBox 12"/>
          <p:cNvSpPr txBox="1">
            <a:spLocks noChangeArrowheads="1"/>
          </p:cNvSpPr>
          <p:nvPr/>
        </p:nvSpPr>
        <p:spPr bwMode="auto">
          <a:xfrm>
            <a:off x="4411664" y="6205332"/>
            <a:ext cx="4254500" cy="276999"/>
          </a:xfrm>
          <a:prstGeom prst="rect">
            <a:avLst/>
          </a:prstGeom>
          <a:noFill/>
          <a:ln w="9525">
            <a:noFill/>
            <a:miter lim="800000"/>
            <a:headEnd/>
            <a:tailEnd/>
          </a:ln>
        </p:spPr>
        <p:txBody>
          <a:bodyPr wrap="square">
            <a:spAutoFit/>
          </a:bodyPr>
          <a:lstStyle/>
          <a:p>
            <a:pPr algn="ctr"/>
            <a:r>
              <a:rPr lang="en-US" sz="1200" i="1" dirty="0" smtClean="0"/>
              <a:t>Interior Corner Flow Modules (ICF3, ICF 8 and ICF9)</a:t>
            </a:r>
            <a:endParaRPr lang="en-US" sz="1200" i="1"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2498" y="1099727"/>
            <a:ext cx="3229820" cy="214517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830324" y="4423186"/>
            <a:ext cx="2172401" cy="1442864"/>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39896" t="18947" r="35938" b="26789"/>
          <a:stretch/>
        </p:blipFill>
        <p:spPr>
          <a:xfrm>
            <a:off x="7184858" y="4045553"/>
            <a:ext cx="1465264" cy="2185265"/>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342286" y="4418908"/>
            <a:ext cx="2146913" cy="1425935"/>
          </a:xfrm>
          <a:prstGeom prst="rect">
            <a:avLst/>
          </a:prstGeom>
        </p:spPr>
      </p:pic>
      <p:sp>
        <p:nvSpPr>
          <p:cNvPr id="20" name="Rectangle 4"/>
          <p:cNvSpPr>
            <a:spLocks noChangeArrowheads="1"/>
          </p:cNvSpPr>
          <p:nvPr/>
        </p:nvSpPr>
        <p:spPr bwMode="auto">
          <a:xfrm>
            <a:off x="340923" y="6456195"/>
            <a:ext cx="3710576" cy="307165"/>
          </a:xfrm>
          <a:prstGeom prst="roundRect">
            <a:avLst/>
          </a:prstGeom>
          <a:solidFill>
            <a:srgbClr val="FFFFFF"/>
          </a:solidFill>
          <a:ln cmpd="tri">
            <a:gradFill flip="none" rotWithShape="1">
              <a:gsLst>
                <a:gs pos="0">
                  <a:schemeClr val="accent6"/>
                </a:gs>
                <a:gs pos="25000">
                  <a:srgbClr val="21D6E0"/>
                </a:gs>
                <a:gs pos="75000">
                  <a:srgbClr val="0087E6"/>
                </a:gs>
                <a:gs pos="100000">
                  <a:srgbClr val="005CBF"/>
                </a:gs>
              </a:gsLst>
              <a:lin ang="2700000" scaled="1"/>
              <a:tileRect/>
            </a:gradFill>
            <a:headEnd/>
            <a:tailEnd/>
          </a:ln>
          <a:scene3d>
            <a:camera prst="orthographicFront"/>
            <a:lightRig rig="soft" dir="t">
              <a:rot lat="0" lon="0" rev="2400000"/>
            </a:lightRig>
          </a:scene3d>
        </p:spPr>
        <p:style>
          <a:lnRef idx="2">
            <a:schemeClr val="accent6"/>
          </a:lnRef>
          <a:fillRef idx="1">
            <a:schemeClr val="lt1"/>
          </a:fillRef>
          <a:effectRef idx="0">
            <a:schemeClr val="accent6"/>
          </a:effectRef>
          <a:fontRef idx="minor">
            <a:schemeClr val="dk1"/>
          </a:fontRef>
        </p:style>
        <p:txBody>
          <a:bodyPr lIns="90487" tIns="44450" rIns="90487" bIns="44450"/>
          <a:lstStyle/>
          <a:p>
            <a:pPr>
              <a:tabLst>
                <a:tab pos="2055813" algn="l"/>
              </a:tabLst>
            </a:pPr>
            <a:r>
              <a:rPr lang="en-US" sz="1200" b="1" i="1" dirty="0">
                <a:solidFill>
                  <a:srgbClr val="0C249C"/>
                </a:solidFill>
                <a:latin typeface="Arial" charset="0"/>
                <a:cs typeface="Arial" charset="0"/>
              </a:rPr>
              <a:t>PI: </a:t>
            </a:r>
            <a:r>
              <a:rPr lang="en-US" sz="1200" dirty="0" smtClean="0">
                <a:solidFill>
                  <a:srgbClr val="0C249C"/>
                </a:solidFill>
                <a:latin typeface="Arial" charset="0"/>
                <a:cs typeface="Arial" charset="0"/>
              </a:rPr>
              <a:t>Prof</a:t>
            </a:r>
            <a:r>
              <a:rPr lang="en-US" sz="1200" dirty="0">
                <a:solidFill>
                  <a:srgbClr val="0C249C"/>
                </a:solidFill>
                <a:latin typeface="Arial" charset="0"/>
                <a:cs typeface="Arial" charset="0"/>
              </a:rPr>
              <a:t>. Mark Weislogel, Portland State </a:t>
            </a:r>
            <a:r>
              <a:rPr lang="en-US" sz="1200" dirty="0" smtClean="0">
                <a:solidFill>
                  <a:srgbClr val="0C249C"/>
                </a:solidFill>
                <a:latin typeface="Arial" charset="0"/>
                <a:cs typeface="Arial" charset="0"/>
              </a:rPr>
              <a:t>University</a:t>
            </a:r>
            <a:endParaRPr lang="en-US" sz="1200" b="1" dirty="0">
              <a:solidFill>
                <a:srgbClr val="FF0000"/>
              </a:solidFill>
              <a:latin typeface="Arial" charset="0"/>
              <a:cs typeface="Arial" charset="0"/>
            </a:endParaRPr>
          </a:p>
        </p:txBody>
      </p:sp>
      <p:sp>
        <p:nvSpPr>
          <p:cNvPr id="5" name="Title 4"/>
          <p:cNvSpPr>
            <a:spLocks noGrp="1"/>
          </p:cNvSpPr>
          <p:nvPr>
            <p:ph type="title"/>
          </p:nvPr>
        </p:nvSpPr>
        <p:spPr/>
        <p:txBody>
          <a:bodyPr/>
          <a:lstStyle/>
          <a:p>
            <a:r>
              <a:rPr lang="en-US" dirty="0"/>
              <a:t>Capillary and Interfacial Phenomena</a:t>
            </a:r>
          </a:p>
        </p:txBody>
      </p:sp>
    </p:spTree>
    <p:extLst>
      <p:ext uri="{BB962C8B-B14F-4D97-AF65-F5344CB8AC3E}">
        <p14:creationId xmlns:p14="http://schemas.microsoft.com/office/powerpoint/2010/main" val="1859585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347663" y="885825"/>
            <a:ext cx="7888287" cy="5286375"/>
            <a:chOff x="304800" y="886120"/>
            <a:chExt cx="7889081" cy="5286080"/>
          </a:xfrm>
        </p:grpSpPr>
        <p:cxnSp>
          <p:nvCxnSpPr>
            <p:cNvPr id="7" name="Straight Connector 6"/>
            <p:cNvCxnSpPr/>
            <p:nvPr/>
          </p:nvCxnSpPr>
          <p:spPr bwMode="auto">
            <a:xfrm>
              <a:off x="546124" y="886120"/>
              <a:ext cx="7646170" cy="0"/>
            </a:xfrm>
            <a:prstGeom prst="line">
              <a:avLst/>
            </a:prstGeom>
            <a:ln w="38100">
              <a:solidFill>
                <a:schemeClr val="tx1">
                  <a:lumMod val="60000"/>
                  <a:lumOff val="4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bwMode="auto">
            <a:xfrm>
              <a:off x="717592" y="967078"/>
              <a:ext cx="7474702" cy="0"/>
            </a:xfrm>
            <a:prstGeom prst="line">
              <a:avLst/>
            </a:prstGeom>
            <a:ln w="38100">
              <a:solidFill>
                <a:schemeClr val="tx1">
                  <a:lumMod val="40000"/>
                  <a:lumOff val="6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bwMode="auto">
            <a:xfrm>
              <a:off x="901760" y="1049624"/>
              <a:ext cx="7292121" cy="0"/>
            </a:xfrm>
            <a:prstGeom prst="line">
              <a:avLst/>
            </a:prstGeom>
            <a:ln w="38100">
              <a:solidFill>
                <a:schemeClr val="tx1">
                  <a:lumMod val="20000"/>
                  <a:lumOff val="8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80" name="Straight Connector 12"/>
            <p:cNvCxnSpPr>
              <a:cxnSpLocks noChangeShapeType="1"/>
            </p:cNvCxnSpPr>
            <p:nvPr/>
          </p:nvCxnSpPr>
          <p:spPr bwMode="auto">
            <a:xfrm rot="5400000">
              <a:off x="-2338240" y="3529160"/>
              <a:ext cx="5286080" cy="0"/>
            </a:xfrm>
            <a:prstGeom prst="line">
              <a:avLst/>
            </a:prstGeom>
            <a:noFill/>
            <a:ln w="12700" algn="ctr">
              <a:solidFill>
                <a:srgbClr val="000000"/>
              </a:solidFill>
              <a:round/>
              <a:headEnd/>
              <a:tailEnd/>
            </a:ln>
          </p:spPr>
        </p:cxnSp>
      </p:grpSp>
      <p:sp>
        <p:nvSpPr>
          <p:cNvPr id="17" name="Title 4"/>
          <p:cNvSpPr>
            <a:spLocks noGrp="1"/>
          </p:cNvSpPr>
          <p:nvPr>
            <p:ph type="title"/>
          </p:nvPr>
        </p:nvSpPr>
        <p:spPr>
          <a:xfrm>
            <a:off x="985551" y="-1181"/>
            <a:ext cx="7239000" cy="461665"/>
          </a:xfrm>
        </p:spPr>
        <p:txBody>
          <a:bodyPr/>
          <a:lstStyle/>
          <a:p>
            <a:r>
              <a:rPr lang="en-US" dirty="0" smtClean="0">
                <a:ea typeface="ヒラギノ角ゴ Pro W3"/>
                <a:cs typeface="ヒラギノ角ゴ Pro W3"/>
              </a:rPr>
              <a:t>Capillary and Interfacial Phenomena</a:t>
            </a:r>
            <a:endParaRPr lang="en-US" i="1" dirty="0" smtClean="0">
              <a:ea typeface="ヒラギノ角ゴ Pro W3"/>
              <a:cs typeface="ヒラギノ角ゴ Pro W3"/>
            </a:endParaRPr>
          </a:p>
        </p:txBody>
      </p:sp>
      <p:sp>
        <p:nvSpPr>
          <p:cNvPr id="16" name="Slide Number Placeholder 3"/>
          <p:cNvSpPr txBox="1">
            <a:spLocks/>
          </p:cNvSpPr>
          <p:nvPr/>
        </p:nvSpPr>
        <p:spPr bwMode="auto">
          <a:xfrm>
            <a:off x="8761498" y="6607346"/>
            <a:ext cx="349250" cy="184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defTabSz="457200" rtl="0" fontAlgn="auto">
              <a:spcBef>
                <a:spcPts val="0"/>
              </a:spcBef>
              <a:spcAft>
                <a:spcPts val="0"/>
              </a:spcAft>
              <a:defRPr sz="1600" kern="1200">
                <a:solidFill>
                  <a:srgbClr val="3D86AB"/>
                </a:solidFill>
                <a:latin typeface="+mn-lt"/>
                <a:ea typeface="+mn-ea"/>
                <a:cs typeface="+mn-cs"/>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a:lstStyle>
          <a:p>
            <a:pPr>
              <a:defRPr/>
            </a:pPr>
            <a:fld id="{1E091521-2F57-4489-B35F-63D4B1DC3913}" type="slidenum">
              <a:rPr lang="en-US" sz="1000" smtClean="0">
                <a:solidFill>
                  <a:srgbClr val="003296"/>
                </a:solidFill>
              </a:rPr>
              <a:pPr>
                <a:defRPr/>
              </a:pPr>
              <a:t>13</a:t>
            </a:fld>
            <a:endParaRPr lang="en-US" sz="1000" dirty="0">
              <a:solidFill>
                <a:srgbClr val="003296"/>
              </a:solidFill>
            </a:endParaRPr>
          </a:p>
        </p:txBody>
      </p:sp>
      <p:sp>
        <p:nvSpPr>
          <p:cNvPr id="18" name="Rectangle 4"/>
          <p:cNvSpPr>
            <a:spLocks noChangeArrowheads="1"/>
          </p:cNvSpPr>
          <p:nvPr/>
        </p:nvSpPr>
        <p:spPr bwMode="auto">
          <a:xfrm>
            <a:off x="4688644" y="6274779"/>
            <a:ext cx="4072854" cy="430179"/>
          </a:xfrm>
          <a:prstGeom prst="roundRect">
            <a:avLst/>
          </a:prstGeom>
          <a:solidFill>
            <a:srgbClr val="FFFFFF"/>
          </a:solidFill>
          <a:ln cmpd="tri">
            <a:gradFill flip="none" rotWithShape="1">
              <a:gsLst>
                <a:gs pos="0">
                  <a:schemeClr val="accent6"/>
                </a:gs>
                <a:gs pos="25000">
                  <a:srgbClr val="21D6E0"/>
                </a:gs>
                <a:gs pos="75000">
                  <a:srgbClr val="0087E6"/>
                </a:gs>
                <a:gs pos="100000">
                  <a:srgbClr val="005CBF"/>
                </a:gs>
              </a:gsLst>
              <a:lin ang="2700000" scaled="1"/>
              <a:tileRect/>
            </a:gradFill>
            <a:headEnd/>
            <a:tailEnd/>
          </a:ln>
          <a:scene3d>
            <a:camera prst="orthographicFront"/>
            <a:lightRig rig="soft" dir="t">
              <a:rot lat="0" lon="0" rev="2400000"/>
            </a:lightRig>
          </a:scene3d>
        </p:spPr>
        <p:style>
          <a:lnRef idx="2">
            <a:schemeClr val="accent6"/>
          </a:lnRef>
          <a:fillRef idx="1">
            <a:schemeClr val="lt1"/>
          </a:fillRef>
          <a:effectRef idx="0">
            <a:schemeClr val="accent6"/>
          </a:effectRef>
          <a:fontRef idx="minor">
            <a:schemeClr val="dk1"/>
          </a:fontRef>
        </p:style>
        <p:txBody>
          <a:bodyPr lIns="90487" tIns="44450" rIns="90487" bIns="44450"/>
          <a:lstStyle/>
          <a:p>
            <a:pPr>
              <a:tabLst>
                <a:tab pos="2055813" algn="l"/>
              </a:tabLst>
            </a:pPr>
            <a:r>
              <a:rPr lang="en-US" sz="1200" b="1" i="1" dirty="0">
                <a:solidFill>
                  <a:srgbClr val="0C249C"/>
                </a:solidFill>
                <a:latin typeface="Arial" charset="0"/>
                <a:cs typeface="Arial" charset="0"/>
              </a:rPr>
              <a:t>PI: </a:t>
            </a:r>
            <a:r>
              <a:rPr lang="en-US" sz="1200" dirty="0">
                <a:solidFill>
                  <a:srgbClr val="0C249C"/>
                </a:solidFill>
                <a:latin typeface="Arial" charset="0"/>
                <a:cs typeface="Arial" charset="0"/>
              </a:rPr>
              <a:t>Prof. Michael Dreyer, ZARM</a:t>
            </a:r>
          </a:p>
          <a:p>
            <a:pPr>
              <a:tabLst>
                <a:tab pos="2055813" algn="l"/>
              </a:tabLst>
            </a:pPr>
            <a:r>
              <a:rPr lang="en-US" sz="1200" b="1" i="1" dirty="0" smtClean="0">
                <a:solidFill>
                  <a:srgbClr val="0C249C"/>
                </a:solidFill>
                <a:latin typeface="Arial" charset="0"/>
                <a:cs typeface="Arial" charset="0"/>
              </a:rPr>
              <a:t>US Co-I</a:t>
            </a:r>
            <a:r>
              <a:rPr lang="en-US" sz="1200" b="1" i="1" dirty="0">
                <a:solidFill>
                  <a:srgbClr val="0C249C"/>
                </a:solidFill>
                <a:latin typeface="Arial" charset="0"/>
                <a:cs typeface="Arial" charset="0"/>
              </a:rPr>
              <a:t>: </a:t>
            </a:r>
            <a:r>
              <a:rPr lang="en-US" sz="1200" dirty="0">
                <a:solidFill>
                  <a:srgbClr val="0C249C"/>
                </a:solidFill>
                <a:latin typeface="Arial" charset="0"/>
                <a:cs typeface="Arial" charset="0"/>
              </a:rPr>
              <a:t> Prof. Mark Weislogel, Portland State University</a:t>
            </a:r>
          </a:p>
        </p:txBody>
      </p:sp>
      <p:graphicFrame>
        <p:nvGraphicFramePr>
          <p:cNvPr id="19" name="Object 18"/>
          <p:cNvGraphicFramePr>
            <a:graphicFrameLocks noChangeAspect="1"/>
          </p:cNvGraphicFramePr>
          <p:nvPr>
            <p:extLst>
              <p:ext uri="{D42A27DB-BD31-4B8C-83A1-F6EECF244321}">
                <p14:modId xmlns:p14="http://schemas.microsoft.com/office/powerpoint/2010/main" val="3644841887"/>
              </p:ext>
            </p:extLst>
          </p:nvPr>
        </p:nvGraphicFramePr>
        <p:xfrm>
          <a:off x="5795888" y="3499395"/>
          <a:ext cx="3360501" cy="2402908"/>
        </p:xfrm>
        <a:graphic>
          <a:graphicData uri="http://schemas.openxmlformats.org/presentationml/2006/ole">
            <mc:AlternateContent xmlns:mc="http://schemas.openxmlformats.org/markup-compatibility/2006">
              <mc:Choice xmlns:v="urn:schemas-microsoft-com:vml" Requires="v">
                <p:oleObj spid="_x0000_s6374" name="Acrobat Document" r:id="rId4" imgW="7543732" imgH="5829300" progId="AcroExch.Document.11">
                  <p:embed/>
                </p:oleObj>
              </mc:Choice>
              <mc:Fallback>
                <p:oleObj name="Acrobat Document" r:id="rId4" imgW="7543732" imgH="5829300" progId="AcroExch.Document.11">
                  <p:embed/>
                  <p:pic>
                    <p:nvPicPr>
                      <p:cNvPr id="0" name=""/>
                      <p:cNvPicPr/>
                      <p:nvPr/>
                    </p:nvPicPr>
                    <p:blipFill>
                      <a:blip r:embed="rId5"/>
                      <a:stretch>
                        <a:fillRect/>
                      </a:stretch>
                    </p:blipFill>
                    <p:spPr>
                      <a:xfrm>
                        <a:off x="5795888" y="3499395"/>
                        <a:ext cx="3360501" cy="2402908"/>
                      </a:xfrm>
                      <a:prstGeom prst="rect">
                        <a:avLst/>
                      </a:prstGeom>
                    </p:spPr>
                  </p:pic>
                </p:oleObj>
              </mc:Fallback>
            </mc:AlternateContent>
          </a:graphicData>
        </a:graphic>
      </p:graphicFrame>
      <p:sp>
        <p:nvSpPr>
          <p:cNvPr id="24" name="Slide Number Placeholder 3"/>
          <p:cNvSpPr>
            <a:spLocks noGrp="1"/>
          </p:cNvSpPr>
          <p:nvPr>
            <p:ph type="sldNum" sz="quarter" idx="4294967295"/>
          </p:nvPr>
        </p:nvSpPr>
        <p:spPr>
          <a:xfrm>
            <a:off x="8666163" y="6596063"/>
            <a:ext cx="449262" cy="184150"/>
          </a:xfrm>
          <a:prstGeom prst="rect">
            <a:avLst/>
          </a:prstGeom>
          <a:noFill/>
        </p:spPr>
        <p:txBody>
          <a:bodyPr/>
          <a:lstStyle/>
          <a:p>
            <a:fld id="{A51C5ADC-6D53-4DA8-B07C-DBD87E058D23}" type="slidenum">
              <a:rPr lang="en-US" smtClean="0">
                <a:latin typeface="Arial" pitchFamily="34" charset="0"/>
                <a:ea typeface="ヒラギノ角ゴ Pro W3"/>
                <a:cs typeface="ヒラギノ角ゴ Pro W3"/>
              </a:rPr>
              <a:pPr/>
              <a:t>13</a:t>
            </a:fld>
            <a:endParaRPr lang="en-US" dirty="0" smtClean="0">
              <a:latin typeface="Arial" pitchFamily="34" charset="0"/>
              <a:ea typeface="ヒラギノ角ゴ Pro W3"/>
              <a:cs typeface="ヒラギノ角ゴ Pro W3"/>
            </a:endParaRPr>
          </a:p>
        </p:txBody>
      </p:sp>
      <p:sp>
        <p:nvSpPr>
          <p:cNvPr id="25" name="Text Box 74"/>
          <p:cNvSpPr txBox="1">
            <a:spLocks noChangeArrowheads="1"/>
          </p:cNvSpPr>
          <p:nvPr/>
        </p:nvSpPr>
        <p:spPr bwMode="auto">
          <a:xfrm>
            <a:off x="6137889" y="3151142"/>
            <a:ext cx="2972058" cy="461665"/>
          </a:xfrm>
          <a:prstGeom prst="rect">
            <a:avLst/>
          </a:prstGeom>
          <a:noFill/>
          <a:ln w="9525">
            <a:noFill/>
            <a:miter lim="800000"/>
            <a:headEnd/>
            <a:tailEnd/>
          </a:ln>
        </p:spPr>
        <p:txBody>
          <a:bodyPr wrap="square">
            <a:spAutoFit/>
          </a:bodyPr>
          <a:lstStyle/>
          <a:p>
            <a:pPr algn="ctr">
              <a:spcBef>
                <a:spcPct val="50000"/>
              </a:spcBef>
            </a:pPr>
            <a:r>
              <a:rPr lang="en-US" sz="1200" i="1" dirty="0" smtClean="0"/>
              <a:t>Astronaut Scott Kelly installing CCF </a:t>
            </a:r>
            <a:r>
              <a:rPr lang="en-US" sz="1200" i="1" dirty="0"/>
              <a:t>in </a:t>
            </a:r>
            <a:r>
              <a:rPr lang="en-US" sz="1200" i="1" dirty="0" smtClean="0"/>
              <a:t>MSG in Dec 2010.</a:t>
            </a:r>
            <a:endParaRPr lang="en-US" sz="1200" i="1" dirty="0"/>
          </a:p>
        </p:txBody>
      </p:sp>
      <p:sp>
        <p:nvSpPr>
          <p:cNvPr id="26" name="Text Box 75"/>
          <p:cNvSpPr txBox="1">
            <a:spLocks noChangeArrowheads="1"/>
          </p:cNvSpPr>
          <p:nvPr/>
        </p:nvSpPr>
        <p:spPr bwMode="auto">
          <a:xfrm>
            <a:off x="472801" y="5957323"/>
            <a:ext cx="2879804" cy="461665"/>
          </a:xfrm>
          <a:prstGeom prst="rect">
            <a:avLst/>
          </a:prstGeom>
          <a:noFill/>
          <a:ln w="9525">
            <a:noFill/>
            <a:miter lim="800000"/>
            <a:headEnd/>
            <a:tailEnd/>
          </a:ln>
        </p:spPr>
        <p:txBody>
          <a:bodyPr wrap="square">
            <a:spAutoFit/>
          </a:bodyPr>
          <a:lstStyle/>
          <a:p>
            <a:pPr algn="ctr"/>
            <a:r>
              <a:rPr lang="en-US" sz="1200" i="1" dirty="0"/>
              <a:t>Capillary Channel </a:t>
            </a:r>
            <a:r>
              <a:rPr lang="en-US" sz="1200" i="1" dirty="0" smtClean="0"/>
              <a:t>Flow Test Unit 1</a:t>
            </a:r>
          </a:p>
          <a:p>
            <a:pPr algn="ctr"/>
            <a:r>
              <a:rPr lang="en-US" sz="1200" i="1" dirty="0" smtClean="0"/>
              <a:t>(flat plate and groove geometries)</a:t>
            </a:r>
            <a:endParaRPr lang="en-US" sz="1200" i="1" dirty="0"/>
          </a:p>
        </p:txBody>
      </p:sp>
      <p:sp>
        <p:nvSpPr>
          <p:cNvPr id="27" name="Content Placeholder 2"/>
          <p:cNvSpPr>
            <a:spLocks noGrp="1"/>
          </p:cNvSpPr>
          <p:nvPr>
            <p:ph idx="1"/>
          </p:nvPr>
        </p:nvSpPr>
        <p:spPr>
          <a:xfrm>
            <a:off x="347661" y="1233294"/>
            <a:ext cx="5790228" cy="2943202"/>
          </a:xfrm>
        </p:spPr>
        <p:txBody>
          <a:bodyPr>
            <a:noAutofit/>
          </a:bodyPr>
          <a:lstStyle/>
          <a:p>
            <a:pPr>
              <a:spcBef>
                <a:spcPts val="0"/>
              </a:spcBef>
              <a:buNone/>
              <a:defRPr/>
            </a:pPr>
            <a:r>
              <a:rPr lang="en-US" sz="1600" b="1" dirty="0" smtClean="0"/>
              <a:t>The Capillary Channel Flow (CCF) Experiment 2011–2014 </a:t>
            </a:r>
          </a:p>
          <a:p>
            <a:pPr indent="-233363">
              <a:spcBef>
                <a:spcPts val="0"/>
              </a:spcBef>
              <a:defRPr/>
            </a:pPr>
            <a:r>
              <a:rPr lang="en-US" sz="1400" dirty="0" smtClean="0"/>
              <a:t>Led by the German Space Agency (DLR) with a US/NASA Co-Investigator.</a:t>
            </a:r>
          </a:p>
          <a:p>
            <a:pPr indent="-233363">
              <a:spcBef>
                <a:spcPts val="0"/>
              </a:spcBef>
              <a:defRPr/>
            </a:pPr>
            <a:r>
              <a:rPr lang="en-US" sz="1400" dirty="0" smtClean="0"/>
              <a:t>Study of open channel capillary flow in microgravity. </a:t>
            </a:r>
          </a:p>
          <a:p>
            <a:pPr lvl="1" indent="-233363">
              <a:spcBef>
                <a:spcPts val="0"/>
              </a:spcBef>
              <a:defRPr/>
            </a:pPr>
            <a:r>
              <a:rPr lang="en-US" sz="1400" dirty="0" smtClean="0"/>
              <a:t>The cross section of the flow path is partly confined by free surfaces.</a:t>
            </a:r>
          </a:p>
          <a:p>
            <a:pPr indent="-227013">
              <a:spcBef>
                <a:spcPts val="0"/>
              </a:spcBef>
              <a:defRPr/>
            </a:pPr>
            <a:r>
              <a:rPr lang="en-US" sz="1400" dirty="0" smtClean="0"/>
              <a:t>Experiment has led to high fidelity models that accurately predict maximum flow rates for an open capillary channel</a:t>
            </a:r>
          </a:p>
          <a:p>
            <a:pPr indent="-227013">
              <a:spcBef>
                <a:spcPts val="0"/>
              </a:spcBef>
              <a:defRPr/>
            </a:pPr>
            <a:r>
              <a:rPr lang="en-US" sz="1400" dirty="0" smtClean="0"/>
              <a:t>Research is critical to on-orbit fuel transfers and in space propulsion systems that utilize capillary vanes. </a:t>
            </a:r>
          </a:p>
          <a:p>
            <a:pPr lvl="1" indent="-227013">
              <a:spcBef>
                <a:spcPts val="0"/>
              </a:spcBef>
              <a:defRPr/>
            </a:pPr>
            <a:r>
              <a:rPr lang="en-US" sz="1400" dirty="0" smtClean="0"/>
              <a:t>Current design of spacecraft fuel tanks rely on additional reservoirs (higher mass) to prevent the ingestion of gas into the engines during firing. </a:t>
            </a:r>
          </a:p>
        </p:txBody>
      </p:sp>
      <p:sp>
        <p:nvSpPr>
          <p:cNvPr id="28" name="Text Box 75"/>
          <p:cNvSpPr txBox="1">
            <a:spLocks noChangeArrowheads="1"/>
          </p:cNvSpPr>
          <p:nvPr/>
        </p:nvSpPr>
        <p:spPr bwMode="auto">
          <a:xfrm>
            <a:off x="6534186" y="5844596"/>
            <a:ext cx="2286000" cy="461665"/>
          </a:xfrm>
          <a:prstGeom prst="rect">
            <a:avLst/>
          </a:prstGeom>
          <a:noFill/>
          <a:ln w="9525">
            <a:noFill/>
            <a:miter lim="800000"/>
            <a:headEnd/>
            <a:tailEnd/>
          </a:ln>
        </p:spPr>
        <p:txBody>
          <a:bodyPr>
            <a:spAutoFit/>
          </a:bodyPr>
          <a:lstStyle/>
          <a:p>
            <a:pPr algn="ctr"/>
            <a:r>
              <a:rPr lang="en-US" sz="1200" i="1" dirty="0" smtClean="0"/>
              <a:t>Gas-Liquid  Phase Separation  Flow Regime Map</a:t>
            </a:r>
            <a:endParaRPr lang="en-US" sz="1200" i="1" dirty="0"/>
          </a:p>
        </p:txBody>
      </p:sp>
      <p:pic>
        <p:nvPicPr>
          <p:cNvPr id="2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7889" y="1120998"/>
            <a:ext cx="2972058" cy="2030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 name="Group 29"/>
          <p:cNvGrpSpPr/>
          <p:nvPr/>
        </p:nvGrpSpPr>
        <p:grpSpPr>
          <a:xfrm>
            <a:off x="3249223" y="4148218"/>
            <a:ext cx="2781300" cy="1666875"/>
            <a:chOff x="3364637" y="4443646"/>
            <a:chExt cx="2781300" cy="1666875"/>
          </a:xfrm>
        </p:grpSpPr>
        <p:pic>
          <p:nvPicPr>
            <p:cNvPr id="31"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4637" y="4443646"/>
              <a:ext cx="2781300"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2" name="Straight Connector 31"/>
            <p:cNvCxnSpPr/>
            <p:nvPr/>
          </p:nvCxnSpPr>
          <p:spPr>
            <a:xfrm flipV="1">
              <a:off x="4687410" y="5500450"/>
              <a:ext cx="213063" cy="249246"/>
            </a:xfrm>
            <a:prstGeom prst="line">
              <a:avLst/>
            </a:prstGeom>
            <a:ln w="19050">
              <a:solidFill>
                <a:schemeClr val="bg1">
                  <a:lumMod val="6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3" name="Text Box 75"/>
          <p:cNvSpPr txBox="1">
            <a:spLocks noChangeArrowheads="1"/>
          </p:cNvSpPr>
          <p:nvPr/>
        </p:nvSpPr>
        <p:spPr bwMode="auto">
          <a:xfrm>
            <a:off x="3345157" y="5734036"/>
            <a:ext cx="2879804" cy="461665"/>
          </a:xfrm>
          <a:prstGeom prst="rect">
            <a:avLst/>
          </a:prstGeom>
          <a:noFill/>
          <a:ln w="9525">
            <a:noFill/>
            <a:miter lim="800000"/>
            <a:headEnd/>
            <a:tailEnd/>
          </a:ln>
        </p:spPr>
        <p:txBody>
          <a:bodyPr wrap="square">
            <a:spAutoFit/>
          </a:bodyPr>
          <a:lstStyle/>
          <a:p>
            <a:pPr algn="ctr"/>
            <a:r>
              <a:rPr lang="en-US" sz="1200" i="1" dirty="0"/>
              <a:t>Capillary Channel </a:t>
            </a:r>
            <a:r>
              <a:rPr lang="en-US" sz="1200" i="1" dirty="0" smtClean="0"/>
              <a:t>Flow Test Unit 2</a:t>
            </a:r>
          </a:p>
          <a:p>
            <a:pPr algn="ctr"/>
            <a:r>
              <a:rPr lang="en-US" sz="1200" i="1" dirty="0" smtClean="0"/>
              <a:t>(interior corner (wedge) geometry)</a:t>
            </a:r>
            <a:endParaRPr lang="en-US" sz="1200" i="1" dirty="0"/>
          </a:p>
        </p:txBody>
      </p:sp>
      <p:pic>
        <p:nvPicPr>
          <p:cNvPr id="34" name="Picture 73"/>
          <p:cNvPicPr>
            <a:picLocks noChangeAspect="1" noChangeArrowheads="1"/>
          </p:cNvPicPr>
          <p:nvPr/>
        </p:nvPicPr>
        <p:blipFill>
          <a:blip r:embed="rId8"/>
          <a:srcRect/>
          <a:stretch>
            <a:fillRect/>
          </a:stretch>
        </p:blipFill>
        <p:spPr bwMode="auto">
          <a:xfrm>
            <a:off x="378297" y="4279037"/>
            <a:ext cx="2881775" cy="1623266"/>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718505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Boiling and Condensation - Applications</a:t>
            </a:r>
            <a:endParaRPr lang="en-US" dirty="0"/>
          </a:p>
        </p:txBody>
      </p:sp>
      <p:sp>
        <p:nvSpPr>
          <p:cNvPr id="4" name="Slide Number Placeholder 3"/>
          <p:cNvSpPr>
            <a:spLocks noGrp="1"/>
          </p:cNvSpPr>
          <p:nvPr>
            <p:ph type="sldNum" sz="quarter" idx="10"/>
          </p:nvPr>
        </p:nvSpPr>
        <p:spPr/>
        <p:txBody>
          <a:bodyPr/>
          <a:lstStyle/>
          <a:p>
            <a:pPr>
              <a:defRPr/>
            </a:pPr>
            <a:fld id="{1E091521-2F57-4489-B35F-63D4B1DC3913}" type="slidenum">
              <a:rPr lang="en-US" smtClean="0">
                <a:solidFill>
                  <a:srgbClr val="003296"/>
                </a:solidFill>
              </a:rPr>
              <a:pPr>
                <a:defRPr/>
              </a:pPr>
              <a:t>14</a:t>
            </a:fld>
            <a:endParaRPr lang="en-US">
              <a:solidFill>
                <a:srgbClr val="003296"/>
              </a:solidFill>
            </a:endParaRPr>
          </a:p>
        </p:txBody>
      </p:sp>
      <p:pic>
        <p:nvPicPr>
          <p:cNvPr id="8" name="Picture 7"/>
          <p:cNvPicPr>
            <a:picLocks noChangeAspect="1"/>
          </p:cNvPicPr>
          <p:nvPr/>
        </p:nvPicPr>
        <p:blipFill>
          <a:blip r:embed="rId3"/>
          <a:stretch>
            <a:fillRect/>
          </a:stretch>
        </p:blipFill>
        <p:spPr>
          <a:xfrm>
            <a:off x="723900" y="563699"/>
            <a:ext cx="7515225" cy="5121495"/>
          </a:xfrm>
          <a:prstGeom prst="rect">
            <a:avLst/>
          </a:prstGeom>
        </p:spPr>
      </p:pic>
      <p:sp>
        <p:nvSpPr>
          <p:cNvPr id="5" name="TextBox 4"/>
          <p:cNvSpPr txBox="1"/>
          <p:nvPr/>
        </p:nvSpPr>
        <p:spPr>
          <a:xfrm>
            <a:off x="595312" y="5785744"/>
            <a:ext cx="7762875" cy="738656"/>
          </a:xfrm>
          <a:prstGeom prst="rect">
            <a:avLst/>
          </a:prstGeom>
          <a:noFill/>
        </p:spPr>
        <p:txBody>
          <a:bodyPr wrap="square" lIns="91430" tIns="45716" rIns="91430" bIns="45716" rtlCol="0">
            <a:spAutoFit/>
          </a:bodyPr>
          <a:lstStyle/>
          <a:p>
            <a:r>
              <a:rPr lang="en-US" sz="1400" b="1" dirty="0" smtClean="0">
                <a:solidFill>
                  <a:srgbClr val="FF0000"/>
                </a:solidFill>
              </a:rPr>
              <a:t>2011 Decadal: </a:t>
            </a:r>
            <a:r>
              <a:rPr lang="en-US" sz="1400" b="1" i="1" dirty="0" smtClean="0">
                <a:solidFill>
                  <a:srgbClr val="FF0000"/>
                </a:solidFill>
              </a:rPr>
              <a:t>“Research literature, unfortunately, contains only very limited data on pool boiling in reduced gravity. Thus, </a:t>
            </a:r>
            <a:r>
              <a:rPr lang="en-US" sz="1400" b="1" i="1" u="sng" dirty="0" smtClean="0">
                <a:solidFill>
                  <a:srgbClr val="FF0000"/>
                </a:solidFill>
              </a:rPr>
              <a:t>available correlations and models are unable to provide reliable data </a:t>
            </a:r>
            <a:r>
              <a:rPr lang="en-US" sz="1400" b="1" i="1" dirty="0" smtClean="0">
                <a:solidFill>
                  <a:srgbClr val="FF0000"/>
                </a:solidFill>
              </a:rPr>
              <a:t>on nucleate boiling and critical heat flux in reduced gravity.” </a:t>
            </a:r>
            <a:endParaRPr lang="en-US" sz="1400" b="1" i="1" dirty="0">
              <a:solidFill>
                <a:srgbClr val="FF0000"/>
              </a:solidFill>
            </a:endParaRPr>
          </a:p>
        </p:txBody>
      </p:sp>
    </p:spTree>
    <p:extLst>
      <p:ext uri="{BB962C8B-B14F-4D97-AF65-F5344CB8AC3E}">
        <p14:creationId xmlns:p14="http://schemas.microsoft.com/office/powerpoint/2010/main" val="39654582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4294967295"/>
          </p:nvPr>
        </p:nvSpPr>
        <p:spPr>
          <a:xfrm>
            <a:off x="8666163" y="6596063"/>
            <a:ext cx="449262" cy="184150"/>
          </a:xfrm>
          <a:prstGeom prst="rect">
            <a:avLst/>
          </a:prstGeom>
          <a:noFill/>
        </p:spPr>
        <p:txBody>
          <a:bodyPr/>
          <a:lstStyle/>
          <a:p>
            <a:fld id="{A51C5ADC-6D53-4DA8-B07C-DBD87E058D23}" type="slidenum">
              <a:rPr lang="en-US" smtClean="0">
                <a:latin typeface="Arial" pitchFamily="34" charset="0"/>
                <a:ea typeface="ヒラギノ角ゴ Pro W3"/>
                <a:cs typeface="ヒラギノ角ゴ Pro W3"/>
              </a:rPr>
              <a:pPr/>
              <a:t>15</a:t>
            </a:fld>
            <a:endParaRPr lang="en-US" dirty="0" smtClean="0">
              <a:latin typeface="Arial" pitchFamily="34" charset="0"/>
              <a:ea typeface="ヒラギノ角ゴ Pro W3"/>
              <a:cs typeface="ヒラギノ角ゴ Pro W3"/>
            </a:endParaRPr>
          </a:p>
        </p:txBody>
      </p:sp>
      <p:grpSp>
        <p:nvGrpSpPr>
          <p:cNvPr id="2" name="Group 13"/>
          <p:cNvGrpSpPr>
            <a:grpSpLocks/>
          </p:cNvGrpSpPr>
          <p:nvPr/>
        </p:nvGrpSpPr>
        <p:grpSpPr bwMode="auto">
          <a:xfrm>
            <a:off x="347663" y="885825"/>
            <a:ext cx="7888287" cy="5286375"/>
            <a:chOff x="304800" y="886120"/>
            <a:chExt cx="7889081" cy="5286080"/>
          </a:xfrm>
        </p:grpSpPr>
        <p:cxnSp>
          <p:nvCxnSpPr>
            <p:cNvPr id="7" name="Straight Connector 6"/>
            <p:cNvCxnSpPr/>
            <p:nvPr/>
          </p:nvCxnSpPr>
          <p:spPr bwMode="auto">
            <a:xfrm>
              <a:off x="546124" y="886120"/>
              <a:ext cx="7646170" cy="0"/>
            </a:xfrm>
            <a:prstGeom prst="line">
              <a:avLst/>
            </a:prstGeom>
            <a:ln w="38100">
              <a:solidFill>
                <a:schemeClr val="tx1">
                  <a:lumMod val="60000"/>
                  <a:lumOff val="4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bwMode="auto">
            <a:xfrm>
              <a:off x="717592" y="967078"/>
              <a:ext cx="7474702" cy="0"/>
            </a:xfrm>
            <a:prstGeom prst="line">
              <a:avLst/>
            </a:prstGeom>
            <a:ln w="38100">
              <a:solidFill>
                <a:schemeClr val="tx1">
                  <a:lumMod val="40000"/>
                  <a:lumOff val="6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bwMode="auto">
            <a:xfrm>
              <a:off x="901760" y="1049624"/>
              <a:ext cx="7292121" cy="0"/>
            </a:xfrm>
            <a:prstGeom prst="line">
              <a:avLst/>
            </a:prstGeom>
            <a:ln w="38100">
              <a:solidFill>
                <a:schemeClr val="tx1">
                  <a:lumMod val="20000"/>
                  <a:lumOff val="8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80" name="Straight Connector 12"/>
            <p:cNvCxnSpPr>
              <a:cxnSpLocks noChangeShapeType="1"/>
            </p:cNvCxnSpPr>
            <p:nvPr/>
          </p:nvCxnSpPr>
          <p:spPr bwMode="auto">
            <a:xfrm rot="5400000">
              <a:off x="-2338240" y="3529160"/>
              <a:ext cx="5286080" cy="0"/>
            </a:xfrm>
            <a:prstGeom prst="line">
              <a:avLst/>
            </a:prstGeom>
            <a:noFill/>
            <a:ln w="12700" algn="ctr">
              <a:solidFill>
                <a:srgbClr val="000000"/>
              </a:solidFill>
              <a:round/>
              <a:headEnd/>
              <a:tailEnd/>
            </a:ln>
          </p:spPr>
        </p:cxnSp>
      </p:grpSp>
      <p:sp>
        <p:nvSpPr>
          <p:cNvPr id="20" name="Content Placeholder 2"/>
          <p:cNvSpPr>
            <a:spLocks noGrp="1"/>
          </p:cNvSpPr>
          <p:nvPr>
            <p:ph idx="1"/>
          </p:nvPr>
        </p:nvSpPr>
        <p:spPr>
          <a:xfrm>
            <a:off x="375056" y="1095038"/>
            <a:ext cx="6247261" cy="5239259"/>
          </a:xfrm>
        </p:spPr>
        <p:txBody>
          <a:bodyPr>
            <a:noAutofit/>
          </a:bodyPr>
          <a:lstStyle/>
          <a:p>
            <a:pPr>
              <a:spcBef>
                <a:spcPts val="0"/>
              </a:spcBef>
              <a:spcAft>
                <a:spcPts val="0"/>
              </a:spcAft>
              <a:buFontTx/>
              <a:buNone/>
              <a:defRPr/>
            </a:pPr>
            <a:r>
              <a:rPr lang="en-US" sz="1600" b="1" dirty="0" smtClean="0"/>
              <a:t>Constrained </a:t>
            </a:r>
            <a:r>
              <a:rPr lang="en-US" sz="1600" b="1" dirty="0"/>
              <a:t>Vapor Bubble (CVB) Experiment </a:t>
            </a:r>
            <a:r>
              <a:rPr lang="en-US" sz="1600" b="1" dirty="0" smtClean="0"/>
              <a:t>– 2009 &amp; 2013</a:t>
            </a:r>
            <a:endParaRPr lang="en-US" sz="1600" b="1" dirty="0"/>
          </a:p>
          <a:p>
            <a:pPr indent="-107950">
              <a:spcBef>
                <a:spcPts val="0"/>
              </a:spcBef>
              <a:spcAft>
                <a:spcPts val="0"/>
              </a:spcAft>
              <a:defRPr/>
            </a:pPr>
            <a:r>
              <a:rPr lang="en-US" sz="1400" dirty="0" smtClean="0"/>
              <a:t>Prototype for a wickless heat pipe in microgravity – based </a:t>
            </a:r>
          </a:p>
          <a:p>
            <a:pPr marL="398463" indent="-50800">
              <a:spcBef>
                <a:spcPts val="0"/>
              </a:spcBef>
              <a:spcAft>
                <a:spcPts val="0"/>
              </a:spcAft>
              <a:buNone/>
              <a:defRPr/>
            </a:pPr>
            <a:r>
              <a:rPr lang="en-US" sz="1400" dirty="0" smtClean="0"/>
              <a:t>on corner </a:t>
            </a:r>
            <a:r>
              <a:rPr lang="en-US" sz="1400" dirty="0"/>
              <a:t>flows.</a:t>
            </a:r>
          </a:p>
          <a:p>
            <a:pPr indent="-107950">
              <a:spcBef>
                <a:spcPts val="0"/>
              </a:spcBef>
              <a:spcAft>
                <a:spcPts val="0"/>
              </a:spcAft>
              <a:defRPr/>
            </a:pPr>
            <a:r>
              <a:rPr lang="en-US" sz="1400" dirty="0" smtClean="0"/>
              <a:t>Used pure Pentane as operating fluid for first set of experiments. </a:t>
            </a:r>
          </a:p>
          <a:p>
            <a:pPr marL="347663" indent="-112713">
              <a:spcBef>
                <a:spcPts val="0"/>
              </a:spcBef>
              <a:spcAft>
                <a:spcPts val="0"/>
              </a:spcAft>
              <a:defRPr/>
            </a:pPr>
            <a:r>
              <a:rPr lang="en-US" sz="1400" dirty="0" smtClean="0"/>
              <a:t>Provided </a:t>
            </a:r>
            <a:r>
              <a:rPr lang="en-US" sz="1400" dirty="0"/>
              <a:t>fundamental transport data including the overall stability</a:t>
            </a:r>
            <a:r>
              <a:rPr lang="en-US" sz="1400" dirty="0" smtClean="0"/>
              <a:t>,</a:t>
            </a:r>
          </a:p>
          <a:p>
            <a:pPr marL="347663" indent="-112713">
              <a:spcBef>
                <a:spcPts val="0"/>
              </a:spcBef>
              <a:spcAft>
                <a:spcPts val="0"/>
              </a:spcAft>
              <a:buNone/>
              <a:defRPr/>
            </a:pPr>
            <a:r>
              <a:rPr lang="en-US" sz="1400" dirty="0" smtClean="0"/>
              <a:t>	flow </a:t>
            </a:r>
            <a:r>
              <a:rPr lang="en-US" sz="1400" dirty="0"/>
              <a:t>characteristics, average heat transfer coefficient in the evaporator, and heat conductance as a function of heat flow rate and vapor volume</a:t>
            </a:r>
            <a:r>
              <a:rPr lang="en-US" sz="1400" dirty="0" smtClean="0"/>
              <a:t>.</a:t>
            </a:r>
          </a:p>
          <a:p>
            <a:pPr indent="-107950">
              <a:spcBef>
                <a:spcPts val="0"/>
              </a:spcBef>
              <a:spcAft>
                <a:spcPts val="0"/>
              </a:spcAft>
              <a:defRPr/>
            </a:pPr>
            <a:r>
              <a:rPr lang="en-US" sz="1400" dirty="0" smtClean="0"/>
              <a:t>Interferometry </a:t>
            </a:r>
            <a:r>
              <a:rPr lang="en-US" sz="1400" dirty="0"/>
              <a:t>technique </a:t>
            </a:r>
            <a:r>
              <a:rPr lang="en-US" sz="1400" dirty="0" smtClean="0"/>
              <a:t>obtained direct </a:t>
            </a:r>
            <a:r>
              <a:rPr lang="en-US" sz="1400" dirty="0"/>
              <a:t>measurements of fluid curvature and thickness.</a:t>
            </a:r>
          </a:p>
          <a:p>
            <a:pPr indent="-107950">
              <a:spcBef>
                <a:spcPts val="0"/>
              </a:spcBef>
              <a:spcAft>
                <a:spcPts val="0"/>
              </a:spcAft>
              <a:defRPr/>
            </a:pPr>
            <a:r>
              <a:rPr lang="en-US" sz="1400" dirty="0" smtClean="0"/>
              <a:t>Visualized </a:t>
            </a:r>
            <a:r>
              <a:rPr lang="en-US" sz="1400" dirty="0"/>
              <a:t>film stability and shape of dry out </a:t>
            </a:r>
            <a:r>
              <a:rPr lang="en-US" sz="1400" dirty="0" smtClean="0"/>
              <a:t>regions with a microscope in detail never obtained before in microgravity.</a:t>
            </a:r>
          </a:p>
          <a:p>
            <a:pPr indent="-107950">
              <a:spcBef>
                <a:spcPts val="0"/>
              </a:spcBef>
              <a:spcAft>
                <a:spcPts val="0"/>
              </a:spcAft>
              <a:defRPr/>
            </a:pPr>
            <a:r>
              <a:rPr lang="en-US" sz="1400" dirty="0" smtClean="0"/>
              <a:t>CVB-2 (2013) extended data to a </a:t>
            </a:r>
            <a:r>
              <a:rPr lang="en-US" sz="1400" i="1" dirty="0" smtClean="0"/>
              <a:t>binary mixture</a:t>
            </a:r>
            <a:r>
              <a:rPr lang="en-US" sz="1400" dirty="0" smtClean="0"/>
              <a:t> rather than a pure fluid (Pentane – </a:t>
            </a:r>
            <a:r>
              <a:rPr lang="en-US" sz="1400" dirty="0" err="1" smtClean="0"/>
              <a:t>Isohexane</a:t>
            </a:r>
            <a:r>
              <a:rPr lang="en-US" sz="1400" dirty="0" smtClean="0"/>
              <a:t>).</a:t>
            </a:r>
          </a:p>
          <a:p>
            <a:pPr indent="-107950">
              <a:spcBef>
                <a:spcPts val="0"/>
              </a:spcBef>
              <a:spcAft>
                <a:spcPts val="0"/>
              </a:spcAft>
              <a:defRPr/>
            </a:pPr>
            <a:r>
              <a:rPr lang="en-US" sz="1400" dirty="0" smtClean="0"/>
              <a:t>Discovered a new limit for heat pipe operation:  </a:t>
            </a:r>
            <a:r>
              <a:rPr lang="en-US" sz="1400" dirty="0" err="1" smtClean="0"/>
              <a:t>Marangoni</a:t>
            </a:r>
            <a:r>
              <a:rPr lang="en-US" sz="1400" dirty="0" smtClean="0"/>
              <a:t> or Flooding limit. </a:t>
            </a:r>
            <a:endParaRPr lang="en-US" sz="1400" dirty="0"/>
          </a:p>
          <a:p>
            <a:pPr marL="806450" lvl="1" indent="-171450">
              <a:spcBef>
                <a:spcPts val="0"/>
              </a:spcBef>
              <a:spcAft>
                <a:spcPts val="0"/>
              </a:spcAft>
              <a:buFont typeface="Arial" pitchFamily="34" charset="0"/>
              <a:buChar char="•"/>
              <a:defRPr/>
            </a:pPr>
            <a:r>
              <a:rPr lang="en-US" sz="1200" dirty="0" smtClean="0"/>
              <a:t>First performance limitation is flooding, not </a:t>
            </a:r>
            <a:r>
              <a:rPr lang="en-US" sz="1200" dirty="0" err="1" smtClean="0"/>
              <a:t>dryout</a:t>
            </a:r>
            <a:r>
              <a:rPr lang="en-US" sz="1200" dirty="0" smtClean="0"/>
              <a:t> of the heater end.</a:t>
            </a:r>
          </a:p>
          <a:p>
            <a:pPr marL="806450" lvl="1" indent="-171450">
              <a:spcBef>
                <a:spcPts val="0"/>
              </a:spcBef>
              <a:spcAft>
                <a:spcPts val="0"/>
              </a:spcAft>
              <a:buFont typeface="Arial" pitchFamily="34" charset="0"/>
              <a:buChar char="•"/>
              <a:defRPr/>
            </a:pPr>
            <a:r>
              <a:rPr lang="en-US" sz="1200" dirty="0" smtClean="0"/>
              <a:t>Wickless designs can pump more than enough liquid to the heater end.</a:t>
            </a:r>
            <a:endParaRPr lang="en-US" sz="1200" dirty="0"/>
          </a:p>
          <a:p>
            <a:pPr indent="-107950">
              <a:spcBef>
                <a:spcPts val="0"/>
              </a:spcBef>
              <a:spcAft>
                <a:spcPts val="0"/>
              </a:spcAft>
              <a:defRPr/>
            </a:pPr>
            <a:r>
              <a:rPr lang="en-US" sz="1400" dirty="0" smtClean="0"/>
              <a:t>Flooding limitation can be broken by the addition of a second, liquid, component.  This may be the origin of reported enhancements using mixtures.</a:t>
            </a:r>
            <a:endParaRPr lang="en-US" sz="1200" dirty="0"/>
          </a:p>
          <a:p>
            <a:pPr indent="-107950">
              <a:spcBef>
                <a:spcPts val="0"/>
              </a:spcBef>
              <a:spcAft>
                <a:spcPts val="0"/>
              </a:spcAft>
              <a:defRPr/>
            </a:pPr>
            <a:r>
              <a:rPr lang="en-US" sz="1400" dirty="0" smtClean="0"/>
              <a:t>Unexpected </a:t>
            </a:r>
            <a:r>
              <a:rPr lang="en-US" sz="1400" dirty="0"/>
              <a:t>phenomena were observed and enhanced in microgravity including meniscus </a:t>
            </a:r>
            <a:r>
              <a:rPr lang="en-US" sz="1400" dirty="0" smtClean="0"/>
              <a:t>oscillations, </a:t>
            </a:r>
            <a:r>
              <a:rPr lang="en-US" sz="1400" dirty="0" err="1" smtClean="0"/>
              <a:t>autophobic</a:t>
            </a:r>
            <a:r>
              <a:rPr lang="en-US" sz="1400" dirty="0" smtClean="0"/>
              <a:t> droplet formation, </a:t>
            </a:r>
            <a:r>
              <a:rPr lang="en-US" sz="1400" dirty="0"/>
              <a:t>and </a:t>
            </a:r>
            <a:r>
              <a:rPr lang="en-US" sz="1400" dirty="0" smtClean="0"/>
              <a:t>controlled single </a:t>
            </a:r>
            <a:r>
              <a:rPr lang="en-US" sz="1400" dirty="0"/>
              <a:t>bubble nucleation </a:t>
            </a:r>
            <a:r>
              <a:rPr lang="en-US" sz="1400" dirty="0" smtClean="0"/>
              <a:t>phenomena ( a hybrid pool/flow boiling experiment not accessible in 1-g environments).</a:t>
            </a:r>
            <a:endParaRPr lang="en-US" sz="1400" dirty="0"/>
          </a:p>
          <a:p>
            <a:pPr indent="-107950">
              <a:spcBef>
                <a:spcPts val="0"/>
              </a:spcBef>
              <a:spcAft>
                <a:spcPts val="0"/>
              </a:spcAft>
              <a:defRPr/>
            </a:pPr>
            <a:endParaRPr lang="en-US" sz="1400" dirty="0" smtClean="0"/>
          </a:p>
          <a:p>
            <a:pPr>
              <a:buFontTx/>
              <a:buNone/>
              <a:defRPr/>
            </a:pPr>
            <a:endParaRPr lang="en-US" sz="1400" dirty="0" smtClean="0"/>
          </a:p>
        </p:txBody>
      </p:sp>
      <p:sp>
        <p:nvSpPr>
          <p:cNvPr id="13" name="Text Box 45"/>
          <p:cNvSpPr txBox="1">
            <a:spLocks noChangeArrowheads="1"/>
          </p:cNvSpPr>
          <p:nvPr/>
        </p:nvSpPr>
        <p:spPr bwMode="auto">
          <a:xfrm>
            <a:off x="6698605" y="2561507"/>
            <a:ext cx="2078182" cy="646331"/>
          </a:xfrm>
          <a:prstGeom prst="rect">
            <a:avLst/>
          </a:prstGeom>
          <a:noFill/>
          <a:ln w="9525">
            <a:noFill/>
            <a:miter lim="800000"/>
            <a:headEnd/>
            <a:tailEnd/>
          </a:ln>
        </p:spPr>
        <p:txBody>
          <a:bodyPr wrap="square">
            <a:spAutoFit/>
          </a:bodyPr>
          <a:lstStyle/>
          <a:p>
            <a:pPr algn="ctr">
              <a:spcBef>
                <a:spcPct val="50000"/>
              </a:spcBef>
            </a:pPr>
            <a:r>
              <a:rPr lang="en-US" sz="1200" i="1" dirty="0" err="1" smtClean="0">
                <a:latin typeface="Helvetica" pitchFamily="-128" charset="0"/>
                <a:cs typeface="Times" pitchFamily="-107" charset="0"/>
              </a:rPr>
              <a:t>Marangoni</a:t>
            </a:r>
            <a:r>
              <a:rPr lang="en-US" sz="1200" i="1" dirty="0" smtClean="0">
                <a:latin typeface="Helvetica" pitchFamily="-128" charset="0"/>
                <a:cs typeface="Times" pitchFamily="-107" charset="0"/>
              </a:rPr>
              <a:t> limit and flooding of heater end with flow streamlines.</a:t>
            </a:r>
            <a:endParaRPr lang="en-US" sz="1200" i="1" dirty="0">
              <a:latin typeface="Helvetica" pitchFamily="-128" charset="0"/>
              <a:cs typeface="Times" pitchFamily="-107" charset="0"/>
            </a:endParaRPr>
          </a:p>
        </p:txBody>
      </p:sp>
      <p:sp>
        <p:nvSpPr>
          <p:cNvPr id="14" name="Text Box 45"/>
          <p:cNvSpPr txBox="1">
            <a:spLocks noChangeArrowheads="1"/>
          </p:cNvSpPr>
          <p:nvPr/>
        </p:nvSpPr>
        <p:spPr bwMode="auto">
          <a:xfrm>
            <a:off x="6798734" y="6076471"/>
            <a:ext cx="2054322" cy="461665"/>
          </a:xfrm>
          <a:prstGeom prst="rect">
            <a:avLst/>
          </a:prstGeom>
          <a:noFill/>
          <a:ln w="9525">
            <a:noFill/>
            <a:miter lim="800000"/>
            <a:headEnd/>
            <a:tailEnd/>
          </a:ln>
        </p:spPr>
        <p:txBody>
          <a:bodyPr wrap="square">
            <a:spAutoFit/>
          </a:bodyPr>
          <a:lstStyle/>
          <a:p>
            <a:pPr algn="ctr">
              <a:spcBef>
                <a:spcPct val="50000"/>
              </a:spcBef>
            </a:pPr>
            <a:r>
              <a:rPr lang="en-US" sz="1200" i="1" dirty="0" smtClean="0">
                <a:latin typeface="Helvetica" pitchFamily="-128" charset="0"/>
                <a:cs typeface="Times" pitchFamily="-107" charset="0"/>
              </a:rPr>
              <a:t>Unexpected Explosive Nucleation in 0-g.</a:t>
            </a:r>
            <a:endParaRPr lang="en-US" sz="1200" i="1" dirty="0">
              <a:latin typeface="Helvetica" pitchFamily="-128" charset="0"/>
              <a:cs typeface="Times" pitchFamily="-107"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769" y="3327400"/>
            <a:ext cx="2523854" cy="2740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descr="C:\Users\akshay\Desktop\Analysis matlab\Marangoni model\40 mm\Thincurled_film_streamlines_modified5.png"/>
          <p:cNvPicPr/>
          <p:nvPr/>
        </p:nvPicPr>
        <p:blipFill rotWithShape="1">
          <a:blip r:embed="rId4"/>
          <a:srcRect l="4946" b="38748"/>
          <a:stretch/>
        </p:blipFill>
        <p:spPr bwMode="auto">
          <a:xfrm>
            <a:off x="6435968" y="1202788"/>
            <a:ext cx="2715065" cy="1393635"/>
          </a:xfrm>
          <a:prstGeom prst="rect">
            <a:avLst/>
          </a:prstGeom>
          <a:noFill/>
          <a:ln>
            <a:noFill/>
          </a:ln>
          <a:extLst>
            <a:ext uri="{53640926-AAD7-44D8-BBD7-CCE9431645EC}">
              <a14:shadowObscured xmlns:a14="http://schemas.microsoft.com/office/drawing/2010/main"/>
            </a:ext>
          </a:extLst>
        </p:spPr>
      </p:pic>
      <p:sp>
        <p:nvSpPr>
          <p:cNvPr id="16" name="Rectangle 4"/>
          <p:cNvSpPr>
            <a:spLocks noChangeArrowheads="1"/>
          </p:cNvSpPr>
          <p:nvPr/>
        </p:nvSpPr>
        <p:spPr bwMode="auto">
          <a:xfrm>
            <a:off x="1974825" y="6273714"/>
            <a:ext cx="4683848" cy="500707"/>
          </a:xfrm>
          <a:prstGeom prst="roundRect">
            <a:avLst/>
          </a:prstGeom>
          <a:solidFill>
            <a:srgbClr val="FFFFFF"/>
          </a:solidFill>
          <a:ln cmpd="tri">
            <a:gradFill flip="none" rotWithShape="1">
              <a:gsLst>
                <a:gs pos="0">
                  <a:schemeClr val="accent6"/>
                </a:gs>
                <a:gs pos="25000">
                  <a:srgbClr val="21D6E0"/>
                </a:gs>
                <a:gs pos="75000">
                  <a:srgbClr val="0087E6"/>
                </a:gs>
                <a:gs pos="100000">
                  <a:srgbClr val="005CBF"/>
                </a:gs>
              </a:gsLst>
              <a:lin ang="2700000" scaled="1"/>
              <a:tileRect/>
            </a:gradFill>
            <a:headEnd/>
            <a:tailEnd/>
          </a:ln>
          <a:scene3d>
            <a:camera prst="orthographicFront"/>
            <a:lightRig rig="soft" dir="t">
              <a:rot lat="0" lon="0" rev="2400000"/>
            </a:lightRig>
          </a:scene3d>
        </p:spPr>
        <p:style>
          <a:lnRef idx="2">
            <a:schemeClr val="accent6"/>
          </a:lnRef>
          <a:fillRef idx="1">
            <a:schemeClr val="lt1"/>
          </a:fillRef>
          <a:effectRef idx="0">
            <a:schemeClr val="accent6"/>
          </a:effectRef>
          <a:fontRef idx="minor">
            <a:schemeClr val="dk1"/>
          </a:fontRef>
        </p:style>
        <p:txBody>
          <a:bodyPr lIns="90487" tIns="44450" rIns="90487" bIns="44450"/>
          <a:lstStyle/>
          <a:p>
            <a:pPr>
              <a:tabLst>
                <a:tab pos="2055813" algn="l"/>
              </a:tabLst>
              <a:defRPr/>
            </a:pPr>
            <a:r>
              <a:rPr lang="en-US" sz="1200" b="1" i="1" dirty="0">
                <a:solidFill>
                  <a:srgbClr val="0C249C"/>
                </a:solidFill>
              </a:rPr>
              <a:t>PI</a:t>
            </a:r>
            <a:r>
              <a:rPr lang="en-US" sz="1200" dirty="0">
                <a:solidFill>
                  <a:srgbClr val="0C249C"/>
                </a:solidFill>
              </a:rPr>
              <a:t>: Prof. Joel L. Plawsky, Rensselaer Polytechnic Institute</a:t>
            </a:r>
          </a:p>
          <a:p>
            <a:pPr>
              <a:tabLst>
                <a:tab pos="2055813" algn="l"/>
              </a:tabLst>
              <a:defRPr/>
            </a:pPr>
            <a:r>
              <a:rPr lang="en-US" sz="1200" b="1" i="1" dirty="0">
                <a:solidFill>
                  <a:srgbClr val="0C249C"/>
                </a:solidFill>
              </a:rPr>
              <a:t>Co-I: </a:t>
            </a:r>
            <a:r>
              <a:rPr lang="en-US" sz="1200" dirty="0">
                <a:solidFill>
                  <a:srgbClr val="0C249C"/>
                </a:solidFill>
              </a:rPr>
              <a:t>Prof. Peter C. Wayner, Jr., Rensselaer Polytechnic Institute</a:t>
            </a:r>
          </a:p>
        </p:txBody>
      </p:sp>
      <p:sp>
        <p:nvSpPr>
          <p:cNvPr id="17" name="Title 1"/>
          <p:cNvSpPr txBox="1">
            <a:spLocks/>
          </p:cNvSpPr>
          <p:nvPr/>
        </p:nvSpPr>
        <p:spPr>
          <a:xfrm>
            <a:off x="936428" y="19050"/>
            <a:ext cx="7185314" cy="457200"/>
          </a:xfrm>
          <a:prstGeom prst="rect">
            <a:avLst/>
          </a:prstGeom>
        </p:spPr>
        <p:txBody>
          <a:bodyPr/>
          <a:lstStyle>
            <a:lvl1pPr algn="ctr" rtl="0" eaLnBrk="0" fontAlgn="base" hangingPunct="0">
              <a:spcBef>
                <a:spcPct val="0"/>
              </a:spcBef>
              <a:spcAft>
                <a:spcPct val="0"/>
              </a:spcAft>
              <a:defRPr sz="2400">
                <a:solidFill>
                  <a:srgbClr val="FFFFFF"/>
                </a:solidFill>
                <a:latin typeface="+mj-lt"/>
                <a:ea typeface="+mj-ea"/>
                <a:cs typeface="+mj-cs"/>
              </a:defRPr>
            </a:lvl1pPr>
            <a:lvl2pPr algn="ctr" rtl="0" eaLnBrk="0" fontAlgn="base" hangingPunct="0">
              <a:spcBef>
                <a:spcPct val="0"/>
              </a:spcBef>
              <a:spcAft>
                <a:spcPct val="0"/>
              </a:spcAft>
              <a:defRPr sz="2400">
                <a:solidFill>
                  <a:srgbClr val="FFFFFF"/>
                </a:solidFill>
                <a:latin typeface="Arial" charset="0"/>
              </a:defRPr>
            </a:lvl2pPr>
            <a:lvl3pPr algn="ctr" rtl="0" eaLnBrk="0" fontAlgn="base" hangingPunct="0">
              <a:spcBef>
                <a:spcPct val="0"/>
              </a:spcBef>
              <a:spcAft>
                <a:spcPct val="0"/>
              </a:spcAft>
              <a:defRPr sz="2400">
                <a:solidFill>
                  <a:srgbClr val="FFFFFF"/>
                </a:solidFill>
                <a:latin typeface="Arial" charset="0"/>
              </a:defRPr>
            </a:lvl3pPr>
            <a:lvl4pPr algn="ctr" rtl="0" eaLnBrk="0" fontAlgn="base" hangingPunct="0">
              <a:spcBef>
                <a:spcPct val="0"/>
              </a:spcBef>
              <a:spcAft>
                <a:spcPct val="0"/>
              </a:spcAft>
              <a:defRPr sz="2400">
                <a:solidFill>
                  <a:srgbClr val="FFFFFF"/>
                </a:solidFill>
                <a:latin typeface="Arial" charset="0"/>
              </a:defRPr>
            </a:lvl4pPr>
            <a:lvl5pPr algn="ctr" rtl="0" eaLnBrk="0" fontAlgn="base" hangingPunct="0">
              <a:spcBef>
                <a:spcPct val="0"/>
              </a:spcBef>
              <a:spcAft>
                <a:spcPct val="0"/>
              </a:spcAft>
              <a:defRPr sz="2400">
                <a:solidFill>
                  <a:srgbClr val="FFFFFF"/>
                </a:solidFill>
                <a:latin typeface="Arial" charset="0"/>
              </a:defRPr>
            </a:lvl5pPr>
            <a:lvl6pPr marL="457200" algn="ctr" rtl="0" eaLnBrk="0" fontAlgn="base" hangingPunct="0">
              <a:spcBef>
                <a:spcPct val="0"/>
              </a:spcBef>
              <a:spcAft>
                <a:spcPct val="0"/>
              </a:spcAft>
              <a:defRPr sz="2400">
                <a:solidFill>
                  <a:srgbClr val="FFFFFF"/>
                </a:solidFill>
                <a:latin typeface="Arial" charset="0"/>
              </a:defRPr>
            </a:lvl6pPr>
            <a:lvl7pPr marL="914400" algn="ctr" rtl="0" eaLnBrk="0" fontAlgn="base" hangingPunct="0">
              <a:spcBef>
                <a:spcPct val="0"/>
              </a:spcBef>
              <a:spcAft>
                <a:spcPct val="0"/>
              </a:spcAft>
              <a:defRPr sz="2400">
                <a:solidFill>
                  <a:srgbClr val="FFFFFF"/>
                </a:solidFill>
                <a:latin typeface="Arial" charset="0"/>
              </a:defRPr>
            </a:lvl7pPr>
            <a:lvl8pPr marL="1371600" algn="ctr" rtl="0" eaLnBrk="0" fontAlgn="base" hangingPunct="0">
              <a:spcBef>
                <a:spcPct val="0"/>
              </a:spcBef>
              <a:spcAft>
                <a:spcPct val="0"/>
              </a:spcAft>
              <a:defRPr sz="2400">
                <a:solidFill>
                  <a:srgbClr val="FFFFFF"/>
                </a:solidFill>
                <a:latin typeface="Arial" charset="0"/>
              </a:defRPr>
            </a:lvl8pPr>
            <a:lvl9pPr marL="1828800" algn="ctr" rtl="0" eaLnBrk="0" fontAlgn="base" hangingPunct="0">
              <a:spcBef>
                <a:spcPct val="0"/>
              </a:spcBef>
              <a:spcAft>
                <a:spcPct val="0"/>
              </a:spcAft>
              <a:defRPr sz="2400">
                <a:solidFill>
                  <a:srgbClr val="FFFFFF"/>
                </a:solidFill>
                <a:latin typeface="Arial" charset="0"/>
              </a:defRPr>
            </a:lvl9pPr>
          </a:lstStyle>
          <a:p>
            <a:r>
              <a:rPr lang="en-US" dirty="0" smtClean="0"/>
              <a:t>Boiling and Condensation  </a:t>
            </a:r>
            <a:endParaRPr lang="en-US" dirty="0"/>
          </a:p>
        </p:txBody>
      </p:sp>
    </p:spTree>
    <p:extLst>
      <p:ext uri="{BB962C8B-B14F-4D97-AF65-F5344CB8AC3E}">
        <p14:creationId xmlns:p14="http://schemas.microsoft.com/office/powerpoint/2010/main" val="3021109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4"/>
          <p:cNvSpPr>
            <a:spLocks noGrp="1"/>
          </p:cNvSpPr>
          <p:nvPr>
            <p:ph type="title"/>
          </p:nvPr>
        </p:nvSpPr>
        <p:spPr>
          <a:xfrm>
            <a:off x="952500" y="14964"/>
            <a:ext cx="7239000" cy="461665"/>
          </a:xfrm>
        </p:spPr>
        <p:txBody>
          <a:bodyPr/>
          <a:lstStyle/>
          <a:p>
            <a:r>
              <a:rPr lang="en-US" dirty="0" smtClean="0">
                <a:ea typeface="ヒラギノ角ゴ Pro W3"/>
                <a:cs typeface="ヒラギノ角ゴ Pro W3"/>
              </a:rPr>
              <a:t>Boiling and Condensation</a:t>
            </a:r>
            <a:endParaRPr lang="en-US" i="1" dirty="0" smtClean="0">
              <a:ea typeface="ヒラギノ角ゴ Pro W3"/>
              <a:cs typeface="ヒラギノ角ゴ Pro W3"/>
            </a:endParaRPr>
          </a:p>
        </p:txBody>
      </p:sp>
      <p:grpSp>
        <p:nvGrpSpPr>
          <p:cNvPr id="2" name="Group 13"/>
          <p:cNvGrpSpPr>
            <a:grpSpLocks/>
          </p:cNvGrpSpPr>
          <p:nvPr/>
        </p:nvGrpSpPr>
        <p:grpSpPr bwMode="auto">
          <a:xfrm>
            <a:off x="347663" y="560785"/>
            <a:ext cx="7888287" cy="5286375"/>
            <a:chOff x="304800" y="886120"/>
            <a:chExt cx="7889081" cy="5286080"/>
          </a:xfrm>
        </p:grpSpPr>
        <p:cxnSp>
          <p:nvCxnSpPr>
            <p:cNvPr id="7" name="Straight Connector 6"/>
            <p:cNvCxnSpPr/>
            <p:nvPr/>
          </p:nvCxnSpPr>
          <p:spPr bwMode="auto">
            <a:xfrm>
              <a:off x="546124" y="886120"/>
              <a:ext cx="7646170" cy="0"/>
            </a:xfrm>
            <a:prstGeom prst="line">
              <a:avLst/>
            </a:prstGeom>
            <a:ln w="38100">
              <a:solidFill>
                <a:schemeClr val="tx1">
                  <a:lumMod val="60000"/>
                  <a:lumOff val="4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bwMode="auto">
            <a:xfrm>
              <a:off x="717592" y="967078"/>
              <a:ext cx="7474702" cy="0"/>
            </a:xfrm>
            <a:prstGeom prst="line">
              <a:avLst/>
            </a:prstGeom>
            <a:ln w="38100">
              <a:solidFill>
                <a:schemeClr val="tx1">
                  <a:lumMod val="40000"/>
                  <a:lumOff val="6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bwMode="auto">
            <a:xfrm>
              <a:off x="901760" y="1049624"/>
              <a:ext cx="7292121" cy="0"/>
            </a:xfrm>
            <a:prstGeom prst="line">
              <a:avLst/>
            </a:prstGeom>
            <a:ln w="38100">
              <a:solidFill>
                <a:schemeClr val="tx1">
                  <a:lumMod val="20000"/>
                  <a:lumOff val="8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80" name="Straight Connector 12"/>
            <p:cNvCxnSpPr>
              <a:cxnSpLocks noChangeShapeType="1"/>
            </p:cNvCxnSpPr>
            <p:nvPr/>
          </p:nvCxnSpPr>
          <p:spPr bwMode="auto">
            <a:xfrm rot="5400000">
              <a:off x="-2338240" y="3529160"/>
              <a:ext cx="5286080" cy="0"/>
            </a:xfrm>
            <a:prstGeom prst="line">
              <a:avLst/>
            </a:prstGeom>
            <a:noFill/>
            <a:ln w="12700" algn="ctr">
              <a:solidFill>
                <a:srgbClr val="000000"/>
              </a:solidFill>
              <a:round/>
              <a:headEnd/>
              <a:tailEnd/>
            </a:ln>
          </p:spPr>
        </p:cxnSp>
      </p:grpSp>
      <p:sp>
        <p:nvSpPr>
          <p:cNvPr id="26" name="Content Placeholder 2"/>
          <p:cNvSpPr>
            <a:spLocks noGrp="1"/>
          </p:cNvSpPr>
          <p:nvPr>
            <p:ph idx="1"/>
          </p:nvPr>
        </p:nvSpPr>
        <p:spPr>
          <a:xfrm>
            <a:off x="375096" y="724726"/>
            <a:ext cx="5705029" cy="4271985"/>
          </a:xfrm>
        </p:spPr>
        <p:txBody>
          <a:bodyPr>
            <a:noAutofit/>
          </a:bodyPr>
          <a:lstStyle/>
          <a:p>
            <a:pPr>
              <a:spcBef>
                <a:spcPts val="0"/>
              </a:spcBef>
              <a:buNone/>
              <a:defRPr/>
            </a:pPr>
            <a:r>
              <a:rPr lang="en-US" sz="1600" b="1" dirty="0" smtClean="0"/>
              <a:t>Boiling eXperiment Facility (BXF) – 2011</a:t>
            </a:r>
            <a:endParaRPr lang="en-US" sz="1600" dirty="0" smtClean="0"/>
          </a:p>
          <a:p>
            <a:pPr marL="234950" indent="-234950">
              <a:spcBef>
                <a:spcPts val="0"/>
              </a:spcBef>
              <a:defRPr/>
            </a:pPr>
            <a:r>
              <a:rPr lang="en-US" sz="1600" dirty="0" smtClean="0"/>
              <a:t>BXF included two separate pool boiling investigations:</a:t>
            </a:r>
          </a:p>
          <a:p>
            <a:pPr marL="457200" lvl="1" indent="-165100">
              <a:spcBef>
                <a:spcPts val="0"/>
              </a:spcBef>
              <a:defRPr/>
            </a:pPr>
            <a:r>
              <a:rPr lang="en-US" sz="1600" b="1" dirty="0" smtClean="0">
                <a:solidFill>
                  <a:srgbClr val="003296"/>
                </a:solidFill>
              </a:rPr>
              <a:t>Microheater </a:t>
            </a:r>
            <a:r>
              <a:rPr lang="en-US" sz="1600" b="1" dirty="0">
                <a:solidFill>
                  <a:srgbClr val="003296"/>
                </a:solidFill>
              </a:rPr>
              <a:t>Array Boiling Experiment (MABE) </a:t>
            </a:r>
            <a:endParaRPr lang="en-US" sz="1600" dirty="0" smtClean="0">
              <a:solidFill>
                <a:srgbClr val="003296"/>
              </a:solidFill>
            </a:endParaRPr>
          </a:p>
          <a:p>
            <a:pPr marL="457200" lvl="1" indent="-165100">
              <a:spcBef>
                <a:spcPts val="0"/>
              </a:spcBef>
              <a:defRPr/>
            </a:pPr>
            <a:r>
              <a:rPr lang="en-US" sz="1600" b="1" dirty="0" smtClean="0">
                <a:solidFill>
                  <a:srgbClr val="003296"/>
                </a:solidFill>
              </a:rPr>
              <a:t>Nucleate </a:t>
            </a:r>
            <a:r>
              <a:rPr lang="en-US" sz="1600" b="1" dirty="0">
                <a:solidFill>
                  <a:srgbClr val="003296"/>
                </a:solidFill>
              </a:rPr>
              <a:t>Pool Boiling Experiment (NPBX</a:t>
            </a:r>
            <a:r>
              <a:rPr lang="en-US" sz="1600" b="1" dirty="0" smtClean="0">
                <a:solidFill>
                  <a:srgbClr val="003296"/>
                </a:solidFill>
              </a:rPr>
              <a:t>)</a:t>
            </a:r>
            <a:r>
              <a:rPr lang="en-US" sz="1600" dirty="0" smtClean="0"/>
              <a:t>.</a:t>
            </a:r>
          </a:p>
          <a:p>
            <a:pPr marL="234950" indent="-234950">
              <a:spcBef>
                <a:spcPts val="0"/>
              </a:spcBef>
              <a:defRPr/>
            </a:pPr>
            <a:r>
              <a:rPr lang="en-US" sz="1600" dirty="0" smtClean="0"/>
              <a:t>Advanced understanding of </a:t>
            </a:r>
            <a:r>
              <a:rPr lang="en-US" sz="1600" dirty="0"/>
              <a:t>local boiling heat transfer </a:t>
            </a:r>
            <a:r>
              <a:rPr lang="en-US" sz="1600" dirty="0" smtClean="0"/>
              <a:t>mechanisms &amp; critical </a:t>
            </a:r>
            <a:r>
              <a:rPr lang="en-US" sz="1600" dirty="0"/>
              <a:t>heat flux in microgravity for </a:t>
            </a:r>
            <a:r>
              <a:rPr lang="en-US" sz="1600" dirty="0" smtClean="0"/>
              <a:t>nucleate </a:t>
            </a:r>
            <a:r>
              <a:rPr lang="en-US" sz="1600" dirty="0"/>
              <a:t>and transition </a:t>
            </a:r>
            <a:r>
              <a:rPr lang="en-US" sz="1600" dirty="0" smtClean="0"/>
              <a:t>pool boiling</a:t>
            </a:r>
            <a:r>
              <a:rPr lang="en-US" sz="1600" dirty="0"/>
              <a:t>.</a:t>
            </a:r>
          </a:p>
          <a:p>
            <a:pPr marL="234950" indent="-234950">
              <a:spcBef>
                <a:spcPts val="0"/>
              </a:spcBef>
              <a:defRPr/>
            </a:pPr>
            <a:r>
              <a:rPr lang="en-US" sz="1600" dirty="0" smtClean="0"/>
              <a:t>Detailed measurements of </a:t>
            </a:r>
            <a:r>
              <a:rPr lang="en-US" sz="1600" dirty="0"/>
              <a:t>bubble growth, detachment and subsequent motion of single and merged (larger) bubbles.</a:t>
            </a:r>
          </a:p>
          <a:p>
            <a:pPr marL="234950" indent="-234950">
              <a:spcBef>
                <a:spcPts val="0"/>
              </a:spcBef>
              <a:defRPr/>
            </a:pPr>
            <a:r>
              <a:rPr lang="en-US" sz="1600" dirty="0"/>
              <a:t>Developed a criteria for Boiling Transition</a:t>
            </a:r>
          </a:p>
          <a:p>
            <a:pPr marL="690563" lvl="2" indent="-119063">
              <a:spcBef>
                <a:spcPts val="0"/>
              </a:spcBef>
              <a:defRPr/>
            </a:pPr>
            <a:r>
              <a:rPr lang="en-US" sz="1200" dirty="0"/>
              <a:t>Buoyancy Dominated Regime (BDB)</a:t>
            </a:r>
          </a:p>
          <a:p>
            <a:pPr marL="800100" lvl="3" indent="-109538">
              <a:spcBef>
                <a:spcPts val="0"/>
              </a:spcBef>
              <a:defRPr/>
            </a:pPr>
            <a:r>
              <a:rPr lang="en-US" sz="1200" dirty="0"/>
              <a:t>Heat transfer by bubble growth and departure</a:t>
            </a:r>
          </a:p>
          <a:p>
            <a:pPr marL="800100" lvl="3" indent="-109538">
              <a:spcBef>
                <a:spcPts val="0"/>
              </a:spcBef>
              <a:defRPr/>
            </a:pPr>
            <a:r>
              <a:rPr lang="en-US" sz="1200" dirty="0"/>
              <a:t>Heat flux increases with gravity</a:t>
            </a:r>
          </a:p>
          <a:p>
            <a:pPr marL="690563" lvl="2" indent="-119063"/>
            <a:r>
              <a:rPr lang="en-US" sz="1200" dirty="0"/>
              <a:t>Surface Tension Dominated Regime (SDB)</a:t>
            </a:r>
          </a:p>
          <a:p>
            <a:pPr marL="800100" lvl="3" indent="-109538"/>
            <a:r>
              <a:rPr lang="en-US" sz="1200" dirty="0"/>
              <a:t>Dominated by the presence of a non-departing primary bubble</a:t>
            </a:r>
          </a:p>
          <a:p>
            <a:pPr marL="800100" lvl="3" indent="-109538"/>
            <a:r>
              <a:rPr lang="en-US" sz="1200" dirty="0"/>
              <a:t>Effect of residual gravity is very small</a:t>
            </a:r>
          </a:p>
          <a:p>
            <a:pPr marL="690563" lvl="2" indent="-119063"/>
            <a:r>
              <a:rPr lang="en-US" sz="1200" dirty="0"/>
              <a:t>Transition Criteria based on Capillary </a:t>
            </a:r>
            <a:r>
              <a:rPr lang="en-US" sz="1200" dirty="0" smtClean="0"/>
              <a:t>Length</a:t>
            </a:r>
          </a:p>
          <a:p>
            <a:pPr marL="233363" indent="0">
              <a:spcBef>
                <a:spcPts val="0"/>
              </a:spcBef>
              <a:buNone/>
              <a:defRPr/>
            </a:pPr>
            <a:endParaRPr lang="en-US" sz="2800" dirty="0" smtClean="0"/>
          </a:p>
          <a:p>
            <a:pPr>
              <a:buFontTx/>
              <a:buNone/>
              <a:defRPr/>
            </a:pPr>
            <a:endParaRPr lang="en-US" sz="3200" dirty="0" smtClean="0"/>
          </a:p>
          <a:p>
            <a:pPr>
              <a:buFontTx/>
              <a:buNone/>
              <a:defRPr/>
            </a:pPr>
            <a:endParaRPr lang="en-US" sz="3200" dirty="0" smtClean="0"/>
          </a:p>
          <a:p>
            <a:pPr>
              <a:buFontTx/>
              <a:buNone/>
              <a:defRPr/>
            </a:pPr>
            <a:endParaRPr lang="en-US" sz="3200" dirty="0" smtClean="0"/>
          </a:p>
        </p:txBody>
      </p:sp>
      <p:grpSp>
        <p:nvGrpSpPr>
          <p:cNvPr id="27" name="Group 9"/>
          <p:cNvGrpSpPr>
            <a:grpSpLocks/>
          </p:cNvGrpSpPr>
          <p:nvPr/>
        </p:nvGrpSpPr>
        <p:grpSpPr bwMode="auto">
          <a:xfrm>
            <a:off x="1220143" y="4796862"/>
            <a:ext cx="2721404" cy="1090485"/>
            <a:chOff x="3784" y="1346"/>
            <a:chExt cx="1228" cy="394"/>
          </a:xfrm>
        </p:grpSpPr>
        <p:pic>
          <p:nvPicPr>
            <p:cNvPr id="37" name="Picture 10" descr="Picture7"/>
            <p:cNvPicPr>
              <a:picLocks noChangeAspect="1" noChangeArrowheads="1"/>
            </p:cNvPicPr>
            <p:nvPr/>
          </p:nvPicPr>
          <p:blipFill>
            <a:blip r:embed="rId3"/>
            <a:srcRect l="3496" t="22168" r="3496" b="7390"/>
            <a:stretch>
              <a:fillRect/>
            </a:stretch>
          </p:blipFill>
          <p:spPr bwMode="auto">
            <a:xfrm>
              <a:off x="3786" y="1349"/>
              <a:ext cx="1222" cy="389"/>
            </a:xfrm>
            <a:prstGeom prst="rect">
              <a:avLst/>
            </a:prstGeom>
            <a:noFill/>
            <a:ln w="9525">
              <a:noFill/>
              <a:miter lim="800000"/>
              <a:headEnd/>
              <a:tailEnd/>
            </a:ln>
          </p:spPr>
        </p:pic>
        <p:sp>
          <p:nvSpPr>
            <p:cNvPr id="38" name="Rectangle 11"/>
            <p:cNvSpPr>
              <a:spLocks noChangeArrowheads="1"/>
            </p:cNvSpPr>
            <p:nvPr/>
          </p:nvSpPr>
          <p:spPr bwMode="auto">
            <a:xfrm>
              <a:off x="3784" y="1346"/>
              <a:ext cx="1228" cy="394"/>
            </a:xfrm>
            <a:prstGeom prst="rect">
              <a:avLst/>
            </a:prstGeom>
            <a:noFill/>
            <a:ln w="12700">
              <a:solidFill>
                <a:schemeClr val="tx1"/>
              </a:solidFill>
              <a:miter lim="800000"/>
              <a:headEnd/>
              <a:tailEnd/>
            </a:ln>
          </p:spPr>
          <p:txBody>
            <a:bodyPr wrap="none" anchor="ctr"/>
            <a:lstStyle/>
            <a:p>
              <a:endParaRPr lang="en-US"/>
            </a:p>
          </p:txBody>
        </p:sp>
      </p:grpSp>
      <p:pic>
        <p:nvPicPr>
          <p:cNvPr id="40" name="Picture 39" descr="531255main_iss027e007156_full.jpg"/>
          <p:cNvPicPr>
            <a:picLocks noChangeAspect="1"/>
          </p:cNvPicPr>
          <p:nvPr/>
        </p:nvPicPr>
        <p:blipFill>
          <a:blip r:embed="rId4"/>
          <a:srcRect b="3687"/>
          <a:stretch>
            <a:fillRect/>
          </a:stretch>
        </p:blipFill>
        <p:spPr>
          <a:xfrm>
            <a:off x="6158043" y="947325"/>
            <a:ext cx="2555391" cy="1681133"/>
          </a:xfrm>
          <a:prstGeom prst="rect">
            <a:avLst/>
          </a:prstGeom>
        </p:spPr>
      </p:pic>
      <p:grpSp>
        <p:nvGrpSpPr>
          <p:cNvPr id="41" name="Group 4"/>
          <p:cNvGrpSpPr>
            <a:grpSpLocks/>
          </p:cNvGrpSpPr>
          <p:nvPr/>
        </p:nvGrpSpPr>
        <p:grpSpPr bwMode="auto">
          <a:xfrm>
            <a:off x="4194048" y="4742688"/>
            <a:ext cx="1559136" cy="1145364"/>
            <a:chOff x="3877" y="739"/>
            <a:chExt cx="954" cy="688"/>
          </a:xfrm>
        </p:grpSpPr>
        <p:pic>
          <p:nvPicPr>
            <p:cNvPr id="42" name="Picture 5"/>
            <p:cNvPicPr>
              <a:picLocks noChangeAspect="1" noChangeArrowheads="1"/>
            </p:cNvPicPr>
            <p:nvPr/>
          </p:nvPicPr>
          <p:blipFill>
            <a:blip r:embed="rId5"/>
            <a:srcRect/>
            <a:stretch>
              <a:fillRect/>
            </a:stretch>
          </p:blipFill>
          <p:spPr bwMode="auto">
            <a:xfrm>
              <a:off x="3877" y="739"/>
              <a:ext cx="954" cy="688"/>
            </a:xfrm>
            <a:prstGeom prst="rect">
              <a:avLst/>
            </a:prstGeom>
            <a:noFill/>
            <a:ln w="9525">
              <a:solidFill>
                <a:schemeClr val="tx1"/>
              </a:solidFill>
              <a:miter lim="800000"/>
              <a:headEnd/>
              <a:tailEnd/>
            </a:ln>
          </p:spPr>
        </p:pic>
        <p:sp>
          <p:nvSpPr>
            <p:cNvPr id="43" name="Text Box 6"/>
            <p:cNvSpPr txBox="1">
              <a:spLocks noChangeArrowheads="1"/>
            </p:cNvSpPr>
            <p:nvPr/>
          </p:nvSpPr>
          <p:spPr bwMode="auto">
            <a:xfrm>
              <a:off x="4554" y="739"/>
              <a:ext cx="200" cy="134"/>
            </a:xfrm>
            <a:prstGeom prst="rect">
              <a:avLst/>
            </a:prstGeom>
            <a:noFill/>
            <a:ln w="9525">
              <a:noFill/>
              <a:miter lim="800000"/>
              <a:headEnd/>
              <a:tailEnd/>
            </a:ln>
          </p:spPr>
          <p:txBody>
            <a:bodyPr>
              <a:spAutoFit/>
            </a:bodyPr>
            <a:lstStyle/>
            <a:p>
              <a:r>
                <a:rPr lang="en-US" sz="800" b="1">
                  <a:solidFill>
                    <a:srgbClr val="FFFF00"/>
                  </a:solidFill>
                </a:rPr>
                <a:t>50</a:t>
              </a:r>
              <a:endParaRPr lang="en-US"/>
            </a:p>
          </p:txBody>
        </p:sp>
        <p:sp>
          <p:nvSpPr>
            <p:cNvPr id="44" name="Text Box 7"/>
            <p:cNvSpPr txBox="1">
              <a:spLocks noChangeArrowheads="1"/>
            </p:cNvSpPr>
            <p:nvPr/>
          </p:nvSpPr>
          <p:spPr bwMode="auto">
            <a:xfrm>
              <a:off x="4560" y="945"/>
              <a:ext cx="200" cy="134"/>
            </a:xfrm>
            <a:prstGeom prst="rect">
              <a:avLst/>
            </a:prstGeom>
            <a:noFill/>
            <a:ln w="9525">
              <a:noFill/>
              <a:miter lim="800000"/>
              <a:headEnd/>
              <a:tailEnd/>
            </a:ln>
          </p:spPr>
          <p:txBody>
            <a:bodyPr>
              <a:spAutoFit/>
            </a:bodyPr>
            <a:lstStyle/>
            <a:p>
              <a:r>
                <a:rPr lang="en-US" sz="800" b="1" dirty="0">
                  <a:solidFill>
                    <a:srgbClr val="FFFF00"/>
                  </a:solidFill>
                </a:rPr>
                <a:t>0</a:t>
              </a:r>
              <a:endParaRPr lang="en-US" dirty="0"/>
            </a:p>
          </p:txBody>
        </p:sp>
        <p:sp>
          <p:nvSpPr>
            <p:cNvPr id="45" name="Text Box 8"/>
            <p:cNvSpPr txBox="1">
              <a:spLocks noChangeArrowheads="1"/>
            </p:cNvSpPr>
            <p:nvPr/>
          </p:nvSpPr>
          <p:spPr bwMode="auto">
            <a:xfrm rot="5400000">
              <a:off x="4382" y="887"/>
              <a:ext cx="310" cy="125"/>
            </a:xfrm>
            <a:prstGeom prst="rect">
              <a:avLst/>
            </a:prstGeom>
            <a:noFill/>
            <a:ln w="9525">
              <a:noFill/>
              <a:miter lim="800000"/>
              <a:headEnd/>
              <a:tailEnd/>
            </a:ln>
          </p:spPr>
          <p:txBody>
            <a:bodyPr>
              <a:spAutoFit/>
            </a:bodyPr>
            <a:lstStyle/>
            <a:p>
              <a:r>
                <a:rPr lang="en-US" sz="700" b="1" dirty="0">
                  <a:solidFill>
                    <a:srgbClr val="FFFF00"/>
                  </a:solidFill>
                </a:rPr>
                <a:t>W/cm</a:t>
              </a:r>
              <a:r>
                <a:rPr lang="en-US" sz="700" b="1" baseline="30000" dirty="0">
                  <a:solidFill>
                    <a:srgbClr val="FFFF00"/>
                  </a:solidFill>
                </a:rPr>
                <a:t>2</a:t>
              </a:r>
              <a:endParaRPr lang="en-US" dirty="0"/>
            </a:p>
          </p:txBody>
        </p:sp>
      </p:grpSp>
      <p:sp>
        <p:nvSpPr>
          <p:cNvPr id="21" name="Slide Number Placeholder 3"/>
          <p:cNvSpPr txBox="1">
            <a:spLocks/>
          </p:cNvSpPr>
          <p:nvPr/>
        </p:nvSpPr>
        <p:spPr bwMode="auto">
          <a:xfrm>
            <a:off x="8761498" y="6607346"/>
            <a:ext cx="349250" cy="184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defTabSz="457200" rtl="0" fontAlgn="auto">
              <a:spcBef>
                <a:spcPts val="0"/>
              </a:spcBef>
              <a:spcAft>
                <a:spcPts val="0"/>
              </a:spcAft>
              <a:defRPr sz="1600" kern="1200">
                <a:solidFill>
                  <a:srgbClr val="3D86AB"/>
                </a:solidFill>
                <a:latin typeface="+mn-lt"/>
                <a:ea typeface="+mn-ea"/>
                <a:cs typeface="+mn-cs"/>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a:lstStyle>
          <a:p>
            <a:pPr>
              <a:defRPr/>
            </a:pPr>
            <a:fld id="{1E091521-2F57-4489-B35F-63D4B1DC3913}" type="slidenum">
              <a:rPr lang="en-US" sz="1000" smtClean="0">
                <a:solidFill>
                  <a:srgbClr val="003296"/>
                </a:solidFill>
              </a:rPr>
              <a:pPr>
                <a:defRPr/>
              </a:pPr>
              <a:t>16</a:t>
            </a:fld>
            <a:endParaRPr lang="en-US" sz="1000" dirty="0">
              <a:solidFill>
                <a:srgbClr val="003296"/>
              </a:solidFill>
            </a:endParaRPr>
          </a:p>
        </p:txBody>
      </p:sp>
      <p:sp>
        <p:nvSpPr>
          <p:cNvPr id="22" name="Rectangle 4"/>
          <p:cNvSpPr>
            <a:spLocks noChangeArrowheads="1"/>
          </p:cNvSpPr>
          <p:nvPr/>
        </p:nvSpPr>
        <p:spPr bwMode="auto">
          <a:xfrm>
            <a:off x="4991153" y="522024"/>
            <a:ext cx="3884151" cy="500707"/>
          </a:xfrm>
          <a:prstGeom prst="roundRect">
            <a:avLst/>
          </a:prstGeom>
          <a:solidFill>
            <a:srgbClr val="FFFFFF"/>
          </a:solidFill>
          <a:ln cmpd="tri">
            <a:gradFill flip="none" rotWithShape="1">
              <a:gsLst>
                <a:gs pos="0">
                  <a:schemeClr val="accent6"/>
                </a:gs>
                <a:gs pos="25000">
                  <a:srgbClr val="21D6E0"/>
                </a:gs>
                <a:gs pos="75000">
                  <a:srgbClr val="0087E6"/>
                </a:gs>
                <a:gs pos="100000">
                  <a:srgbClr val="005CBF"/>
                </a:gs>
              </a:gsLst>
              <a:lin ang="2700000" scaled="1"/>
              <a:tileRect/>
            </a:gradFill>
            <a:headEnd/>
            <a:tailEnd/>
          </a:ln>
          <a:scene3d>
            <a:camera prst="orthographicFront"/>
            <a:lightRig rig="soft" dir="t">
              <a:rot lat="0" lon="0" rev="2400000"/>
            </a:lightRig>
          </a:scene3d>
        </p:spPr>
        <p:style>
          <a:lnRef idx="2">
            <a:schemeClr val="accent6"/>
          </a:lnRef>
          <a:fillRef idx="1">
            <a:schemeClr val="lt1"/>
          </a:fillRef>
          <a:effectRef idx="0">
            <a:schemeClr val="accent6"/>
          </a:effectRef>
          <a:fontRef idx="minor">
            <a:schemeClr val="dk1"/>
          </a:fontRef>
        </p:style>
        <p:txBody>
          <a:bodyPr lIns="90487" tIns="44450" rIns="90487" bIns="44450"/>
          <a:lstStyle/>
          <a:p>
            <a:pPr>
              <a:tabLst>
                <a:tab pos="2055813" algn="l"/>
              </a:tabLst>
              <a:defRPr/>
            </a:pPr>
            <a:r>
              <a:rPr lang="en-US" sz="1200" b="1" i="1" dirty="0">
                <a:solidFill>
                  <a:srgbClr val="0C249C"/>
                </a:solidFill>
              </a:rPr>
              <a:t>PI: </a:t>
            </a:r>
            <a:r>
              <a:rPr lang="en-US" sz="1200" dirty="0">
                <a:solidFill>
                  <a:srgbClr val="0C249C"/>
                </a:solidFill>
              </a:rPr>
              <a:t>Prof. Jungho Kim, University of </a:t>
            </a:r>
            <a:r>
              <a:rPr lang="en-US" sz="1200" dirty="0" smtClean="0">
                <a:solidFill>
                  <a:srgbClr val="0C249C"/>
                </a:solidFill>
              </a:rPr>
              <a:t>Maryland</a:t>
            </a:r>
            <a:endParaRPr lang="en-US" sz="1200" b="1" i="1" dirty="0" smtClean="0">
              <a:solidFill>
                <a:srgbClr val="0C249C"/>
              </a:solidFill>
            </a:endParaRPr>
          </a:p>
          <a:p>
            <a:pPr>
              <a:tabLst>
                <a:tab pos="2055813" algn="l"/>
              </a:tabLst>
              <a:defRPr/>
            </a:pPr>
            <a:r>
              <a:rPr lang="en-US" sz="1200" b="1" i="1" dirty="0" smtClean="0">
                <a:solidFill>
                  <a:srgbClr val="0C249C"/>
                </a:solidFill>
              </a:rPr>
              <a:t>PI</a:t>
            </a:r>
            <a:r>
              <a:rPr lang="en-US" sz="1200" b="1" i="1" dirty="0">
                <a:solidFill>
                  <a:srgbClr val="0C249C"/>
                </a:solidFill>
              </a:rPr>
              <a:t>: </a:t>
            </a:r>
            <a:r>
              <a:rPr lang="en-US" sz="1200" dirty="0">
                <a:solidFill>
                  <a:srgbClr val="0C249C"/>
                </a:solidFill>
              </a:rPr>
              <a:t>Prof. Vijay K. </a:t>
            </a:r>
            <a:r>
              <a:rPr lang="en-US" sz="1200" dirty="0" smtClean="0">
                <a:solidFill>
                  <a:srgbClr val="0C249C"/>
                </a:solidFill>
              </a:rPr>
              <a:t>Dhir, </a:t>
            </a:r>
            <a:r>
              <a:rPr lang="en-US" sz="1200" dirty="0" smtClean="0">
                <a:solidFill>
                  <a:srgbClr val="0C249C"/>
                </a:solidFill>
              </a:rPr>
              <a:t>UCLA</a:t>
            </a:r>
            <a:endParaRPr lang="en-US" sz="1200" dirty="0" smtClean="0">
              <a:solidFill>
                <a:srgbClr val="0C249C"/>
              </a:solidFill>
            </a:endParaRPr>
          </a:p>
          <a:p>
            <a:pPr>
              <a:tabLst>
                <a:tab pos="2055813" algn="l"/>
              </a:tabLst>
              <a:defRPr/>
            </a:pPr>
            <a:endParaRPr lang="en-US" sz="1200" dirty="0">
              <a:solidFill>
                <a:srgbClr val="0C249C"/>
              </a:solidFill>
            </a:endParaRPr>
          </a:p>
        </p:txBody>
      </p:sp>
      <p:pic>
        <p:nvPicPr>
          <p:cNvPr id="2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3560" y="3128401"/>
            <a:ext cx="2879874" cy="2618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 Box 45"/>
          <p:cNvSpPr txBox="1">
            <a:spLocks noChangeArrowheads="1"/>
          </p:cNvSpPr>
          <p:nvPr/>
        </p:nvSpPr>
        <p:spPr bwMode="auto">
          <a:xfrm>
            <a:off x="6123338" y="2718046"/>
            <a:ext cx="2739774" cy="276999"/>
          </a:xfrm>
          <a:prstGeom prst="rect">
            <a:avLst/>
          </a:prstGeom>
          <a:noFill/>
          <a:ln w="9525">
            <a:noFill/>
            <a:miter lim="800000"/>
            <a:headEnd/>
            <a:tailEnd/>
          </a:ln>
        </p:spPr>
        <p:txBody>
          <a:bodyPr wrap="square">
            <a:spAutoFit/>
          </a:bodyPr>
          <a:lstStyle/>
          <a:p>
            <a:pPr>
              <a:spcBef>
                <a:spcPct val="50000"/>
              </a:spcBef>
            </a:pPr>
            <a:r>
              <a:rPr lang="en-US" sz="1200" i="1" dirty="0" smtClean="0">
                <a:latin typeface="Helvetica" pitchFamily="-128" charset="0"/>
                <a:cs typeface="Times" pitchFamily="-107" charset="0"/>
              </a:rPr>
              <a:t>Paulo </a:t>
            </a:r>
            <a:r>
              <a:rPr lang="en-US" sz="1200" i="1" dirty="0" err="1" smtClean="0">
                <a:latin typeface="Helvetica" pitchFamily="-128" charset="0"/>
                <a:cs typeface="Times" pitchFamily="-107" charset="0"/>
              </a:rPr>
              <a:t>Nespoli</a:t>
            </a:r>
            <a:r>
              <a:rPr lang="en-US" sz="1200" i="1" dirty="0" smtClean="0">
                <a:latin typeface="Helvetica" pitchFamily="-128" charset="0"/>
                <a:cs typeface="Times" pitchFamily="-107" charset="0"/>
              </a:rPr>
              <a:t> installing BXF in MSG.</a:t>
            </a:r>
            <a:endParaRPr lang="en-US" sz="1200" i="1" dirty="0">
              <a:latin typeface="Helvetica" pitchFamily="-128" charset="0"/>
              <a:cs typeface="Times" pitchFamily="-107" charset="0"/>
            </a:endParaRPr>
          </a:p>
        </p:txBody>
      </p:sp>
      <p:sp>
        <p:nvSpPr>
          <p:cNvPr id="28" name="Text Box 45"/>
          <p:cNvSpPr txBox="1">
            <a:spLocks noChangeArrowheads="1"/>
          </p:cNvSpPr>
          <p:nvPr/>
        </p:nvSpPr>
        <p:spPr bwMode="auto">
          <a:xfrm>
            <a:off x="6139330" y="5679017"/>
            <a:ext cx="2582267" cy="738664"/>
          </a:xfrm>
          <a:prstGeom prst="rect">
            <a:avLst/>
          </a:prstGeom>
          <a:noFill/>
          <a:ln w="9525">
            <a:noFill/>
            <a:miter lim="800000"/>
            <a:headEnd/>
            <a:tailEnd/>
          </a:ln>
        </p:spPr>
        <p:txBody>
          <a:bodyPr wrap="square">
            <a:spAutoFit/>
          </a:bodyPr>
          <a:lstStyle/>
          <a:p>
            <a:pPr algn="ctr">
              <a:spcBef>
                <a:spcPct val="50000"/>
              </a:spcBef>
            </a:pPr>
            <a:r>
              <a:rPr lang="en-US" sz="1200" i="1" dirty="0">
                <a:latin typeface="Helvetica" pitchFamily="-128" charset="0"/>
                <a:cs typeface="Times" pitchFamily="-107" charset="0"/>
              </a:rPr>
              <a:t>Transition of boiling Heat Flux as a function of acceleration.</a:t>
            </a:r>
          </a:p>
          <a:p>
            <a:pPr algn="ctr">
              <a:spcBef>
                <a:spcPct val="50000"/>
              </a:spcBef>
            </a:pPr>
            <a:r>
              <a:rPr lang="en-US" sz="1200" i="1" dirty="0" smtClean="0">
                <a:latin typeface="Helvetica" pitchFamily="-128" charset="0"/>
                <a:cs typeface="Times" pitchFamily="-107" charset="0"/>
              </a:rPr>
              <a:t>.</a:t>
            </a:r>
            <a:endParaRPr lang="en-US" sz="1200" i="1" dirty="0">
              <a:latin typeface="Helvetica" pitchFamily="-128" charset="0"/>
              <a:cs typeface="Times" pitchFamily="-107" charset="0"/>
            </a:endParaRPr>
          </a:p>
        </p:txBody>
      </p:sp>
      <p:sp>
        <p:nvSpPr>
          <p:cNvPr id="29" name="Text Box 45"/>
          <p:cNvSpPr txBox="1">
            <a:spLocks noChangeArrowheads="1"/>
          </p:cNvSpPr>
          <p:nvPr/>
        </p:nvSpPr>
        <p:spPr bwMode="auto">
          <a:xfrm>
            <a:off x="1060704" y="5984883"/>
            <a:ext cx="5019421" cy="738664"/>
          </a:xfrm>
          <a:prstGeom prst="rect">
            <a:avLst/>
          </a:prstGeom>
          <a:noFill/>
          <a:ln w="9525">
            <a:noFill/>
            <a:miter lim="800000"/>
            <a:headEnd/>
            <a:tailEnd/>
          </a:ln>
        </p:spPr>
        <p:txBody>
          <a:bodyPr wrap="square">
            <a:spAutoFit/>
          </a:bodyPr>
          <a:lstStyle/>
          <a:p>
            <a:pPr>
              <a:spcBef>
                <a:spcPct val="50000"/>
              </a:spcBef>
            </a:pPr>
            <a:r>
              <a:rPr lang="en-US" sz="1200" b="1" dirty="0" smtClean="0">
                <a:latin typeface="Helvetica" pitchFamily="-128" charset="0"/>
                <a:cs typeface="Times" pitchFamily="-107" charset="0"/>
              </a:rPr>
              <a:t>(Left) </a:t>
            </a:r>
            <a:r>
              <a:rPr lang="en-US" sz="1200" i="1" dirty="0" smtClean="0">
                <a:latin typeface="Helvetica" pitchFamily="-128" charset="0"/>
                <a:cs typeface="Times" pitchFamily="-107" charset="0"/>
              </a:rPr>
              <a:t>Coalescence of vapor bubbles on NPBX wafer. </a:t>
            </a:r>
          </a:p>
          <a:p>
            <a:pPr>
              <a:spcBef>
                <a:spcPct val="50000"/>
              </a:spcBef>
            </a:pPr>
            <a:r>
              <a:rPr lang="en-US" sz="1200" b="1" dirty="0" smtClean="0">
                <a:latin typeface="Helvetica" pitchFamily="-128" charset="0"/>
                <a:cs typeface="Times" pitchFamily="-107" charset="0"/>
              </a:rPr>
              <a:t>(Right) </a:t>
            </a:r>
            <a:r>
              <a:rPr lang="en-US" sz="1200" i="1" dirty="0" smtClean="0">
                <a:latin typeface="Helvetica" pitchFamily="-128" charset="0"/>
                <a:cs typeface="Times" pitchFamily="-107" charset="0"/>
              </a:rPr>
              <a:t>Subcooled </a:t>
            </a:r>
            <a:r>
              <a:rPr lang="en-US" sz="1200" i="1" dirty="0">
                <a:latin typeface="Helvetica" pitchFamily="-128" charset="0"/>
                <a:cs typeface="Times" pitchFamily="-107" charset="0"/>
              </a:rPr>
              <a:t>nucleate boiling in </a:t>
            </a:r>
            <a:r>
              <a:rPr lang="en-US" sz="1200" i="1" dirty="0">
                <a:latin typeface="Helvetica" pitchFamily="-128" charset="0"/>
                <a:cs typeface="Times" pitchFamily="-107" charset="0"/>
                <a:sym typeface="Symbol" pitchFamily="18" charset="2"/>
              </a:rPr>
              <a:t>g.</a:t>
            </a:r>
            <a:r>
              <a:rPr lang="en-US" sz="1200" i="1" dirty="0">
                <a:latin typeface="Helvetica" pitchFamily="-128" charset="0"/>
                <a:cs typeface="Times" pitchFamily="-107" charset="0"/>
              </a:rPr>
              <a:t> The </a:t>
            </a:r>
            <a:r>
              <a:rPr lang="en-US" sz="1200" i="1" dirty="0" smtClean="0">
                <a:latin typeface="Helvetica" pitchFamily="-128" charset="0"/>
                <a:cs typeface="Times" pitchFamily="-107" charset="0"/>
              </a:rPr>
              <a:t>MABE microheater </a:t>
            </a:r>
            <a:r>
              <a:rPr lang="en-US" sz="1200" i="1" dirty="0">
                <a:latin typeface="Helvetica" pitchFamily="-128" charset="0"/>
                <a:cs typeface="Times" pitchFamily="-107" charset="0"/>
              </a:rPr>
              <a:t>array is colorized with actual heat flux data</a:t>
            </a:r>
            <a:r>
              <a:rPr lang="en-US" sz="900" i="1" dirty="0" smtClean="0">
                <a:latin typeface="Helvetica" pitchFamily="-128" charset="0"/>
                <a:cs typeface="Times" pitchFamily="-107" charset="0"/>
              </a:rPr>
              <a:t>. </a:t>
            </a:r>
            <a:endParaRPr lang="en-US" sz="900" i="1" dirty="0">
              <a:latin typeface="Helvetica" pitchFamily="-128" charset="0"/>
              <a:cs typeface="Times" pitchFamily="-107" charset="0"/>
            </a:endParaRPr>
          </a:p>
        </p:txBody>
      </p:sp>
    </p:spTree>
    <p:extLst>
      <p:ext uri="{BB962C8B-B14F-4D97-AF65-F5344CB8AC3E}">
        <p14:creationId xmlns:p14="http://schemas.microsoft.com/office/powerpoint/2010/main" val="3703357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4"/>
          <p:cNvSpPr>
            <a:spLocks noGrp="1"/>
          </p:cNvSpPr>
          <p:nvPr>
            <p:ph type="title"/>
          </p:nvPr>
        </p:nvSpPr>
        <p:spPr>
          <a:xfrm>
            <a:off x="952500" y="14964"/>
            <a:ext cx="7239000" cy="461665"/>
          </a:xfrm>
        </p:spPr>
        <p:txBody>
          <a:bodyPr/>
          <a:lstStyle/>
          <a:p>
            <a:r>
              <a:rPr lang="en-US" dirty="0" smtClean="0">
                <a:ea typeface="ヒラギノ角ゴ Pro W3"/>
                <a:cs typeface="ヒラギノ角ゴ Pro W3"/>
              </a:rPr>
              <a:t>Boiling and Condensation</a:t>
            </a:r>
            <a:endParaRPr lang="en-US" i="1" dirty="0" smtClean="0">
              <a:ea typeface="ヒラギノ角ゴ Pro W3"/>
              <a:cs typeface="ヒラギノ角ゴ Pro W3"/>
            </a:endParaRPr>
          </a:p>
        </p:txBody>
      </p:sp>
      <p:grpSp>
        <p:nvGrpSpPr>
          <p:cNvPr id="2" name="Group 13"/>
          <p:cNvGrpSpPr>
            <a:grpSpLocks/>
          </p:cNvGrpSpPr>
          <p:nvPr/>
        </p:nvGrpSpPr>
        <p:grpSpPr bwMode="auto">
          <a:xfrm>
            <a:off x="264533" y="736191"/>
            <a:ext cx="7888287" cy="5286375"/>
            <a:chOff x="304800" y="886120"/>
            <a:chExt cx="7889081" cy="5286080"/>
          </a:xfrm>
        </p:grpSpPr>
        <p:cxnSp>
          <p:nvCxnSpPr>
            <p:cNvPr id="7" name="Straight Connector 6"/>
            <p:cNvCxnSpPr/>
            <p:nvPr/>
          </p:nvCxnSpPr>
          <p:spPr bwMode="auto">
            <a:xfrm>
              <a:off x="546124" y="886120"/>
              <a:ext cx="7646170" cy="0"/>
            </a:xfrm>
            <a:prstGeom prst="line">
              <a:avLst/>
            </a:prstGeom>
            <a:ln w="38100">
              <a:solidFill>
                <a:schemeClr val="tx1">
                  <a:lumMod val="60000"/>
                  <a:lumOff val="4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bwMode="auto">
            <a:xfrm>
              <a:off x="717592" y="967078"/>
              <a:ext cx="7474702" cy="0"/>
            </a:xfrm>
            <a:prstGeom prst="line">
              <a:avLst/>
            </a:prstGeom>
            <a:ln w="38100">
              <a:solidFill>
                <a:schemeClr val="tx1">
                  <a:lumMod val="40000"/>
                  <a:lumOff val="6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bwMode="auto">
            <a:xfrm>
              <a:off x="901760" y="1049624"/>
              <a:ext cx="7292121" cy="0"/>
            </a:xfrm>
            <a:prstGeom prst="line">
              <a:avLst/>
            </a:prstGeom>
            <a:ln w="38100">
              <a:solidFill>
                <a:schemeClr val="tx1">
                  <a:lumMod val="20000"/>
                  <a:lumOff val="8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80" name="Straight Connector 12"/>
            <p:cNvCxnSpPr>
              <a:cxnSpLocks noChangeShapeType="1"/>
            </p:cNvCxnSpPr>
            <p:nvPr/>
          </p:nvCxnSpPr>
          <p:spPr bwMode="auto">
            <a:xfrm rot="5400000">
              <a:off x="-2338240" y="3529160"/>
              <a:ext cx="5286080" cy="0"/>
            </a:xfrm>
            <a:prstGeom prst="line">
              <a:avLst/>
            </a:prstGeom>
            <a:noFill/>
            <a:ln w="12700" algn="ctr">
              <a:solidFill>
                <a:srgbClr val="000000"/>
              </a:solidFill>
              <a:round/>
              <a:headEnd/>
              <a:tailEnd/>
            </a:ln>
          </p:spPr>
        </p:cxnSp>
      </p:grpSp>
      <p:sp>
        <p:nvSpPr>
          <p:cNvPr id="26" name="Content Placeholder 2"/>
          <p:cNvSpPr>
            <a:spLocks noGrp="1"/>
          </p:cNvSpPr>
          <p:nvPr>
            <p:ph idx="1"/>
          </p:nvPr>
        </p:nvSpPr>
        <p:spPr>
          <a:xfrm>
            <a:off x="375096" y="881736"/>
            <a:ext cx="8561027" cy="5501024"/>
          </a:xfrm>
        </p:spPr>
        <p:txBody>
          <a:bodyPr>
            <a:noAutofit/>
          </a:bodyPr>
          <a:lstStyle/>
          <a:p>
            <a:pPr>
              <a:spcBef>
                <a:spcPts val="0"/>
              </a:spcBef>
              <a:buNone/>
              <a:defRPr/>
            </a:pPr>
            <a:r>
              <a:rPr lang="en-US" sz="1600" b="1" dirty="0"/>
              <a:t>Flow Boiling and Condensation Experiment (FBCE</a:t>
            </a:r>
            <a:r>
              <a:rPr lang="en-US" sz="1600" b="1" dirty="0" smtClean="0"/>
              <a:t>) – 2019</a:t>
            </a:r>
            <a:endParaRPr lang="en-US" sz="1600" dirty="0" smtClean="0"/>
          </a:p>
          <a:p>
            <a:pPr marL="234950" indent="-234950">
              <a:spcBef>
                <a:spcPts val="0"/>
              </a:spcBef>
              <a:defRPr/>
            </a:pPr>
            <a:r>
              <a:rPr lang="en-US" sz="1600" dirty="0" smtClean="0"/>
              <a:t>Will develop </a:t>
            </a:r>
            <a:r>
              <a:rPr lang="en-US" sz="1600" dirty="0"/>
              <a:t>mechanistic </a:t>
            </a:r>
            <a:r>
              <a:rPr lang="en-US" sz="1600" dirty="0" smtClean="0"/>
              <a:t>models </a:t>
            </a:r>
            <a:r>
              <a:rPr lang="en-US" sz="1600" dirty="0"/>
              <a:t>for microgravity flow </a:t>
            </a:r>
            <a:r>
              <a:rPr lang="en-US" sz="1600" dirty="0" smtClean="0"/>
              <a:t>boiling Critical Heat Flux </a:t>
            </a:r>
            <a:r>
              <a:rPr lang="en-US" sz="1600" dirty="0"/>
              <a:t>(CHF) and dimensionless criteria to predict </a:t>
            </a:r>
            <a:r>
              <a:rPr lang="en-US" sz="1600" dirty="0" smtClean="0"/>
              <a:t>the minimum </a:t>
            </a:r>
            <a:r>
              <a:rPr lang="en-US" sz="1600" dirty="0"/>
              <a:t>flow </a:t>
            </a:r>
            <a:r>
              <a:rPr lang="en-US" sz="1600" dirty="0" smtClean="0"/>
              <a:t>velocities required </a:t>
            </a:r>
            <a:r>
              <a:rPr lang="en-US" sz="1600" dirty="0"/>
              <a:t>to ensure gravity-independent </a:t>
            </a:r>
            <a:r>
              <a:rPr lang="en-US" sz="1600" dirty="0" smtClean="0"/>
              <a:t>CHF along with boiling heat transfer coefficients and pressure data correlations.</a:t>
            </a:r>
            <a:endParaRPr lang="en-US" sz="1600" dirty="0"/>
          </a:p>
          <a:p>
            <a:pPr marL="234950" indent="-234950">
              <a:spcBef>
                <a:spcPts val="0"/>
              </a:spcBef>
              <a:defRPr/>
            </a:pPr>
            <a:r>
              <a:rPr lang="en-US" sz="1600" dirty="0" smtClean="0"/>
              <a:t>Will develop </a:t>
            </a:r>
            <a:r>
              <a:rPr lang="en-US" sz="1600" dirty="0"/>
              <a:t>mechanistic model for microgravity </a:t>
            </a:r>
            <a:r>
              <a:rPr lang="en-US" sz="1600" u="sng" dirty="0" smtClean="0"/>
              <a:t>annular condensation</a:t>
            </a:r>
            <a:r>
              <a:rPr lang="en-US" sz="1600" dirty="0" smtClean="0"/>
              <a:t> </a:t>
            </a:r>
            <a:r>
              <a:rPr lang="en-US" sz="1600" dirty="0"/>
              <a:t>and </a:t>
            </a:r>
            <a:r>
              <a:rPr lang="en-US" sz="1600" dirty="0" smtClean="0"/>
              <a:t>dimensionless </a:t>
            </a:r>
            <a:r>
              <a:rPr lang="en-US" sz="1600" dirty="0"/>
              <a:t>criteria to predict minimum flow velocity required </a:t>
            </a:r>
            <a:r>
              <a:rPr lang="en-US" sz="1600" dirty="0" smtClean="0"/>
              <a:t>to ensure </a:t>
            </a:r>
            <a:r>
              <a:rPr lang="en-US" sz="1600" dirty="0"/>
              <a:t>gravity-independent annular condensation; also develop correlations for </a:t>
            </a:r>
            <a:r>
              <a:rPr lang="en-US" sz="1600" dirty="0" smtClean="0"/>
              <a:t>other condensation </a:t>
            </a:r>
            <a:r>
              <a:rPr lang="en-US" sz="1600" dirty="0"/>
              <a:t>regimes in </a:t>
            </a:r>
            <a:r>
              <a:rPr lang="en-US" sz="1600" dirty="0" smtClean="0"/>
              <a:t>microgravity.</a:t>
            </a:r>
          </a:p>
          <a:p>
            <a:pPr marL="234950" indent="-234950">
              <a:spcBef>
                <a:spcPts val="0"/>
              </a:spcBef>
              <a:defRPr/>
            </a:pPr>
            <a:r>
              <a:rPr lang="en-US" sz="1600" dirty="0" smtClean="0"/>
              <a:t>Recently completed an </a:t>
            </a:r>
            <a:r>
              <a:rPr lang="en-US" sz="1600" dirty="0"/>
              <a:t>axisymmetric 2-D computational model developed to predict variations of void fraction, condensation heat transfer coefficient, wall temperature and temperature profile across the liquid </a:t>
            </a:r>
            <a:r>
              <a:rPr lang="en-US" sz="1600" dirty="0" smtClean="0"/>
              <a:t>film.</a:t>
            </a:r>
          </a:p>
          <a:p>
            <a:pPr marL="234950" indent="-234950">
              <a:spcBef>
                <a:spcPts val="0"/>
              </a:spcBef>
              <a:defRPr/>
            </a:pPr>
            <a:endParaRPr lang="en-US" sz="1600" dirty="0" smtClean="0"/>
          </a:p>
          <a:p>
            <a:pPr marL="234950" indent="-234950">
              <a:spcBef>
                <a:spcPts val="0"/>
              </a:spcBef>
              <a:defRPr/>
            </a:pPr>
            <a:endParaRPr lang="en-US" sz="1600" dirty="0"/>
          </a:p>
          <a:p>
            <a:pPr>
              <a:buFontTx/>
              <a:buNone/>
              <a:defRPr/>
            </a:pPr>
            <a:endParaRPr lang="en-US" sz="3200" dirty="0" smtClean="0"/>
          </a:p>
          <a:p>
            <a:pPr>
              <a:buFontTx/>
              <a:buNone/>
              <a:defRPr/>
            </a:pPr>
            <a:endParaRPr lang="en-US" sz="3200" dirty="0" smtClean="0"/>
          </a:p>
          <a:p>
            <a:pPr>
              <a:buFontTx/>
              <a:buNone/>
              <a:defRPr/>
            </a:pPr>
            <a:endParaRPr lang="en-US" sz="3200" dirty="0" smtClean="0"/>
          </a:p>
        </p:txBody>
      </p:sp>
      <p:sp>
        <p:nvSpPr>
          <p:cNvPr id="21" name="TextBox 26"/>
          <p:cNvSpPr txBox="1">
            <a:spLocks noChangeArrowheads="1"/>
          </p:cNvSpPr>
          <p:nvPr/>
        </p:nvSpPr>
        <p:spPr bwMode="auto">
          <a:xfrm>
            <a:off x="5412015" y="6159688"/>
            <a:ext cx="3324225" cy="646331"/>
          </a:xfrm>
          <a:prstGeom prst="rect">
            <a:avLst/>
          </a:prstGeom>
          <a:noFill/>
          <a:ln w="9525">
            <a:noFill/>
            <a:miter lim="800000"/>
            <a:headEnd/>
            <a:tailEnd/>
          </a:ln>
        </p:spPr>
        <p:txBody>
          <a:bodyPr>
            <a:spAutoFit/>
          </a:bodyPr>
          <a:lstStyle/>
          <a:p>
            <a:pPr algn="ctr"/>
            <a:r>
              <a:rPr lang="en-US" sz="1200" i="1" dirty="0">
                <a:latin typeface="Arial" charset="0"/>
                <a:cs typeface="Arial" charset="0"/>
              </a:rPr>
              <a:t>Critical Heat Flux (CHF) data and model predictions for microgravity and Earth gravity for  flow boiling.</a:t>
            </a:r>
          </a:p>
        </p:txBody>
      </p:sp>
      <p:sp>
        <p:nvSpPr>
          <p:cNvPr id="18" name="Slide Number Placeholder 3"/>
          <p:cNvSpPr txBox="1">
            <a:spLocks/>
          </p:cNvSpPr>
          <p:nvPr/>
        </p:nvSpPr>
        <p:spPr bwMode="auto">
          <a:xfrm>
            <a:off x="8761498" y="6607346"/>
            <a:ext cx="349250" cy="184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defTabSz="457200" rtl="0" fontAlgn="auto">
              <a:spcBef>
                <a:spcPts val="0"/>
              </a:spcBef>
              <a:spcAft>
                <a:spcPts val="0"/>
              </a:spcAft>
              <a:defRPr sz="1600" kern="1200">
                <a:solidFill>
                  <a:srgbClr val="3D86AB"/>
                </a:solidFill>
                <a:latin typeface="+mn-lt"/>
                <a:ea typeface="+mn-ea"/>
                <a:cs typeface="+mn-cs"/>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a:lstStyle>
          <a:p>
            <a:pPr>
              <a:defRPr/>
            </a:pPr>
            <a:fld id="{1E091521-2F57-4489-B35F-63D4B1DC3913}" type="slidenum">
              <a:rPr lang="en-US" sz="1000" smtClean="0">
                <a:solidFill>
                  <a:srgbClr val="003296"/>
                </a:solidFill>
              </a:rPr>
              <a:pPr>
                <a:defRPr/>
              </a:pPr>
              <a:t>17</a:t>
            </a:fld>
            <a:endParaRPr lang="en-US" sz="1000" dirty="0">
              <a:solidFill>
                <a:srgbClr val="003296"/>
              </a:solidFill>
            </a:endParaRPr>
          </a:p>
        </p:txBody>
      </p:sp>
      <p:sp>
        <p:nvSpPr>
          <p:cNvPr id="19" name="Rectangle 4"/>
          <p:cNvSpPr>
            <a:spLocks noChangeArrowheads="1"/>
          </p:cNvSpPr>
          <p:nvPr/>
        </p:nvSpPr>
        <p:spPr bwMode="auto">
          <a:xfrm>
            <a:off x="3517108" y="3645673"/>
            <a:ext cx="3249134" cy="500707"/>
          </a:xfrm>
          <a:prstGeom prst="roundRect">
            <a:avLst/>
          </a:prstGeom>
          <a:solidFill>
            <a:srgbClr val="FFFFFF"/>
          </a:solidFill>
          <a:ln cmpd="tri">
            <a:gradFill flip="none" rotWithShape="1">
              <a:gsLst>
                <a:gs pos="0">
                  <a:schemeClr val="accent6"/>
                </a:gs>
                <a:gs pos="25000">
                  <a:srgbClr val="21D6E0"/>
                </a:gs>
                <a:gs pos="75000">
                  <a:srgbClr val="0087E6"/>
                </a:gs>
                <a:gs pos="100000">
                  <a:srgbClr val="005CBF"/>
                </a:gs>
              </a:gsLst>
              <a:lin ang="2700000" scaled="1"/>
              <a:tileRect/>
            </a:gradFill>
            <a:headEnd/>
            <a:tailEnd/>
          </a:ln>
          <a:scene3d>
            <a:camera prst="orthographicFront"/>
            <a:lightRig rig="soft" dir="t">
              <a:rot lat="0" lon="0" rev="2400000"/>
            </a:lightRig>
          </a:scene3d>
        </p:spPr>
        <p:style>
          <a:lnRef idx="2">
            <a:schemeClr val="accent6"/>
          </a:lnRef>
          <a:fillRef idx="1">
            <a:schemeClr val="lt1"/>
          </a:fillRef>
          <a:effectRef idx="0">
            <a:schemeClr val="accent6"/>
          </a:effectRef>
          <a:fontRef idx="minor">
            <a:schemeClr val="dk1"/>
          </a:fontRef>
        </p:style>
        <p:txBody>
          <a:bodyPr lIns="90487" tIns="44450" rIns="90487" bIns="44450"/>
          <a:lstStyle/>
          <a:p>
            <a:pPr marL="342900" indent="-342900" eaLnBrk="1" hangingPunct="1"/>
            <a:r>
              <a:rPr lang="en-US" sz="1200" b="1" i="1" dirty="0" smtClean="0">
                <a:solidFill>
                  <a:srgbClr val="262699"/>
                </a:solidFill>
                <a:latin typeface="Arial" charset="0"/>
                <a:cs typeface="Arial" charset="0"/>
              </a:rPr>
              <a:t>PI:  </a:t>
            </a:r>
            <a:r>
              <a:rPr lang="en-US" sz="1200" dirty="0">
                <a:solidFill>
                  <a:srgbClr val="262699"/>
                </a:solidFill>
                <a:latin typeface="Arial" charset="0"/>
                <a:cs typeface="Arial" charset="0"/>
              </a:rPr>
              <a:t>Prof. </a:t>
            </a:r>
            <a:r>
              <a:rPr lang="en-US" sz="1200" dirty="0" smtClean="0">
                <a:solidFill>
                  <a:srgbClr val="262699"/>
                </a:solidFill>
                <a:latin typeface="Arial" charset="0"/>
                <a:cs typeface="Arial" charset="0"/>
              </a:rPr>
              <a:t>Issam </a:t>
            </a:r>
            <a:r>
              <a:rPr lang="en-US" sz="1200" dirty="0">
                <a:solidFill>
                  <a:srgbClr val="262699"/>
                </a:solidFill>
                <a:latin typeface="Arial" charset="0"/>
                <a:cs typeface="Arial" charset="0"/>
              </a:rPr>
              <a:t>Mudawar, Purdue University</a:t>
            </a:r>
          </a:p>
          <a:p>
            <a:pPr marL="342900" indent="-342900" eaLnBrk="1" hangingPunct="1"/>
            <a:r>
              <a:rPr lang="en-US" sz="1200" b="1" i="1" dirty="0" smtClean="0">
                <a:solidFill>
                  <a:srgbClr val="262699"/>
                </a:solidFill>
                <a:latin typeface="Arial" charset="0"/>
                <a:cs typeface="Arial" charset="0"/>
              </a:rPr>
              <a:t>Co-I</a:t>
            </a:r>
            <a:r>
              <a:rPr lang="en-US" sz="1200" i="1" dirty="0" smtClean="0">
                <a:solidFill>
                  <a:srgbClr val="262699"/>
                </a:solidFill>
                <a:latin typeface="Arial" charset="0"/>
                <a:cs typeface="Arial" charset="0"/>
              </a:rPr>
              <a:t>: </a:t>
            </a:r>
            <a:r>
              <a:rPr lang="en-US" sz="1200" dirty="0">
                <a:solidFill>
                  <a:srgbClr val="262699"/>
                </a:solidFill>
                <a:latin typeface="Arial" charset="0"/>
                <a:cs typeface="Arial" charset="0"/>
              </a:rPr>
              <a:t>Dr. Mojib Hasan, NASA GRC</a:t>
            </a:r>
          </a:p>
          <a:p>
            <a:pPr>
              <a:tabLst>
                <a:tab pos="2055813" algn="l"/>
              </a:tabLst>
              <a:defRPr/>
            </a:pPr>
            <a:endParaRPr lang="en-US" sz="1200" dirty="0">
              <a:solidFill>
                <a:srgbClr val="0C249C"/>
              </a:solidFill>
            </a:endParaRPr>
          </a:p>
        </p:txBody>
      </p:sp>
      <p:pic>
        <p:nvPicPr>
          <p:cNvPr id="27" name="Picture 26" descr="Screen Shot 2014-08-21 at 6.08.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2066" y="3462361"/>
            <a:ext cx="2119742" cy="1597133"/>
          </a:xfrm>
          <a:prstGeom prst="rect">
            <a:avLst/>
          </a:prstGeom>
          <a:ln>
            <a:solidFill>
              <a:schemeClr val="tx1"/>
            </a:solidFill>
          </a:ln>
        </p:spPr>
      </p:pic>
      <p:pic>
        <p:nvPicPr>
          <p:cNvPr id="20" name="Picture 32" descr="Screen shot 2011-06-04 at 7.14.0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96364" y="4821382"/>
            <a:ext cx="2289540" cy="131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151" y="4060801"/>
            <a:ext cx="3077240" cy="2461792"/>
          </a:xfrm>
          <a:prstGeom prst="rect">
            <a:avLst/>
          </a:prstGeom>
        </p:spPr>
      </p:pic>
      <p:sp>
        <p:nvSpPr>
          <p:cNvPr id="16" name="TextBox 15"/>
          <p:cNvSpPr txBox="1"/>
          <p:nvPr/>
        </p:nvSpPr>
        <p:spPr>
          <a:xfrm>
            <a:off x="-214130" y="6522593"/>
            <a:ext cx="4038600" cy="276999"/>
          </a:xfrm>
          <a:prstGeom prst="rect">
            <a:avLst/>
          </a:prstGeom>
          <a:noFill/>
        </p:spPr>
        <p:txBody>
          <a:bodyPr wrap="square" rtlCol="0">
            <a:spAutoFit/>
          </a:bodyPr>
          <a:lstStyle/>
          <a:p>
            <a:pPr algn="ctr"/>
            <a:r>
              <a:rPr lang="en-US" sz="1200" i="1" dirty="0" smtClean="0">
                <a:solidFill>
                  <a:schemeClr val="tx2">
                    <a:lumMod val="75000"/>
                    <a:lumOff val="25000"/>
                  </a:schemeClr>
                </a:solidFill>
              </a:rPr>
              <a:t>FBCE Test Module</a:t>
            </a:r>
            <a:endParaRPr lang="en-US" sz="1200" i="1" dirty="0">
              <a:solidFill>
                <a:schemeClr val="tx2">
                  <a:lumMod val="75000"/>
                  <a:lumOff val="25000"/>
                </a:schemeClr>
              </a:solidFill>
            </a:endParaRPr>
          </a:p>
        </p:txBody>
      </p:sp>
    </p:spTree>
    <p:extLst>
      <p:ext uri="{BB962C8B-B14F-4D97-AF65-F5344CB8AC3E}">
        <p14:creationId xmlns:p14="http://schemas.microsoft.com/office/powerpoint/2010/main" val="665504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4"/>
          <p:cNvSpPr>
            <a:spLocks noGrp="1"/>
          </p:cNvSpPr>
          <p:nvPr>
            <p:ph type="title"/>
          </p:nvPr>
        </p:nvSpPr>
        <p:spPr>
          <a:xfrm>
            <a:off x="952500" y="14964"/>
            <a:ext cx="7239000" cy="461665"/>
          </a:xfrm>
        </p:spPr>
        <p:txBody>
          <a:bodyPr/>
          <a:lstStyle/>
          <a:p>
            <a:r>
              <a:rPr lang="en-US" dirty="0" smtClean="0">
                <a:ea typeface="ヒラギノ角ゴ Pro W3"/>
                <a:cs typeface="ヒラギノ角ゴ Pro W3"/>
              </a:rPr>
              <a:t>Boiling and Condensation</a:t>
            </a:r>
            <a:endParaRPr lang="en-US" i="1" dirty="0" smtClean="0">
              <a:ea typeface="ヒラギノ角ゴ Pro W3"/>
              <a:cs typeface="ヒラギノ角ゴ Pro W3"/>
            </a:endParaRPr>
          </a:p>
        </p:txBody>
      </p:sp>
      <p:grpSp>
        <p:nvGrpSpPr>
          <p:cNvPr id="2" name="Group 13"/>
          <p:cNvGrpSpPr>
            <a:grpSpLocks/>
          </p:cNvGrpSpPr>
          <p:nvPr/>
        </p:nvGrpSpPr>
        <p:grpSpPr bwMode="auto">
          <a:xfrm>
            <a:off x="347663" y="694431"/>
            <a:ext cx="7888287" cy="5286375"/>
            <a:chOff x="304800" y="886120"/>
            <a:chExt cx="7889081" cy="5286080"/>
          </a:xfrm>
        </p:grpSpPr>
        <p:cxnSp>
          <p:nvCxnSpPr>
            <p:cNvPr id="7" name="Straight Connector 6"/>
            <p:cNvCxnSpPr/>
            <p:nvPr/>
          </p:nvCxnSpPr>
          <p:spPr bwMode="auto">
            <a:xfrm>
              <a:off x="546124" y="886120"/>
              <a:ext cx="7646170" cy="0"/>
            </a:xfrm>
            <a:prstGeom prst="line">
              <a:avLst/>
            </a:prstGeom>
            <a:ln w="38100">
              <a:solidFill>
                <a:schemeClr val="tx1">
                  <a:lumMod val="60000"/>
                  <a:lumOff val="4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bwMode="auto">
            <a:xfrm>
              <a:off x="717592" y="967078"/>
              <a:ext cx="7474702" cy="0"/>
            </a:xfrm>
            <a:prstGeom prst="line">
              <a:avLst/>
            </a:prstGeom>
            <a:ln w="38100">
              <a:solidFill>
                <a:schemeClr val="tx1">
                  <a:lumMod val="40000"/>
                  <a:lumOff val="6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bwMode="auto">
            <a:xfrm>
              <a:off x="901760" y="1049624"/>
              <a:ext cx="7292121" cy="0"/>
            </a:xfrm>
            <a:prstGeom prst="line">
              <a:avLst/>
            </a:prstGeom>
            <a:ln w="38100">
              <a:solidFill>
                <a:schemeClr val="tx1">
                  <a:lumMod val="20000"/>
                  <a:lumOff val="8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80" name="Straight Connector 12"/>
            <p:cNvCxnSpPr>
              <a:cxnSpLocks noChangeShapeType="1"/>
            </p:cNvCxnSpPr>
            <p:nvPr/>
          </p:nvCxnSpPr>
          <p:spPr bwMode="auto">
            <a:xfrm rot="5400000">
              <a:off x="-2338240" y="3529160"/>
              <a:ext cx="5286080" cy="0"/>
            </a:xfrm>
            <a:prstGeom prst="line">
              <a:avLst/>
            </a:prstGeom>
            <a:noFill/>
            <a:ln w="12700" algn="ctr">
              <a:solidFill>
                <a:srgbClr val="000000"/>
              </a:solidFill>
              <a:round/>
              <a:headEnd/>
              <a:tailEnd/>
            </a:ln>
          </p:spPr>
        </p:cxnSp>
      </p:grpSp>
      <p:sp>
        <p:nvSpPr>
          <p:cNvPr id="4" name="Rectangle 3"/>
          <p:cNvSpPr/>
          <p:nvPr/>
        </p:nvSpPr>
        <p:spPr>
          <a:xfrm>
            <a:off x="461326" y="1499785"/>
            <a:ext cx="8474797" cy="2769989"/>
          </a:xfrm>
          <a:prstGeom prst="rect">
            <a:avLst/>
          </a:prstGeom>
        </p:spPr>
        <p:txBody>
          <a:bodyPr wrap="square">
            <a:spAutoFit/>
          </a:bodyPr>
          <a:lstStyle/>
          <a:p>
            <a:pPr marL="0" lvl="1" indent="0">
              <a:spcBef>
                <a:spcPts val="0"/>
              </a:spcBef>
              <a:buNone/>
              <a:defRPr/>
            </a:pPr>
            <a:r>
              <a:rPr lang="en-US" sz="1600" b="1" dirty="0"/>
              <a:t>Multiphase Flow and Heat Transfer Experiment (MFHT</a:t>
            </a:r>
            <a:r>
              <a:rPr lang="en-US" sz="1600" b="1" dirty="0" smtClean="0"/>
              <a:t>) - 2019</a:t>
            </a:r>
          </a:p>
          <a:p>
            <a:pPr marL="231775" lvl="1" indent="-231775">
              <a:spcBef>
                <a:spcPts val="0"/>
              </a:spcBef>
              <a:buFont typeface="Arial" pitchFamily="34" charset="0"/>
              <a:buChar char="•"/>
              <a:defRPr/>
            </a:pPr>
            <a:r>
              <a:rPr lang="en-US" sz="1600" dirty="0" smtClean="0"/>
              <a:t>Will develop models that incorporate two-phase flow regimes and fluid conditions to predict local heat transfer coefficients from </a:t>
            </a:r>
            <a:r>
              <a:rPr lang="en-US" sz="1600" dirty="0" err="1" smtClean="0"/>
              <a:t>subcooled</a:t>
            </a:r>
            <a:r>
              <a:rPr lang="en-US" sz="1600" dirty="0" smtClean="0"/>
              <a:t> nucleate boiling through critical heat flux (CHF) and </a:t>
            </a:r>
            <a:r>
              <a:rPr lang="en-US" sz="1600" dirty="0" err="1" smtClean="0"/>
              <a:t>dryout</a:t>
            </a:r>
            <a:r>
              <a:rPr lang="en-US" sz="1600" dirty="0" smtClean="0"/>
              <a:t>.</a:t>
            </a:r>
          </a:p>
          <a:p>
            <a:pPr marL="231775" lvl="1" indent="-231775">
              <a:spcBef>
                <a:spcPts val="0"/>
              </a:spcBef>
              <a:buFont typeface="Arial" pitchFamily="34" charset="0"/>
              <a:buChar char="•"/>
              <a:defRPr/>
            </a:pPr>
            <a:r>
              <a:rPr lang="en-US" sz="1600" dirty="0" smtClean="0"/>
              <a:t>Will </a:t>
            </a:r>
            <a:r>
              <a:rPr lang="en-US" sz="1600" dirty="0"/>
              <a:t>obtain local measurements of the wall heat transfer coefficient with high temporal and spatial resolution using an infrared video (IR) camera</a:t>
            </a:r>
            <a:r>
              <a:rPr lang="en-US" sz="1600" dirty="0" smtClean="0"/>
              <a:t>.</a:t>
            </a:r>
          </a:p>
          <a:p>
            <a:pPr marL="231775" lvl="1" indent="-231775">
              <a:spcBef>
                <a:spcPts val="0"/>
              </a:spcBef>
              <a:buFont typeface="Arial" pitchFamily="34" charset="0"/>
              <a:buChar char="•"/>
              <a:defRPr/>
            </a:pPr>
            <a:r>
              <a:rPr lang="en-US" sz="1600" dirty="0"/>
              <a:t>ESA to provide carrier </a:t>
            </a:r>
            <a:r>
              <a:rPr lang="en-US" sz="1600" dirty="0" smtClean="0"/>
              <a:t>and facility: (Fluid Science Laboratory (FSL) </a:t>
            </a:r>
            <a:r>
              <a:rPr lang="en-US" sz="1600" dirty="0"/>
              <a:t>T</a:t>
            </a:r>
            <a:r>
              <a:rPr lang="en-US" sz="1600" dirty="0" smtClean="0"/>
              <a:t>hermal Platform</a:t>
            </a:r>
            <a:endParaRPr lang="en-US" sz="1600" i="1" dirty="0"/>
          </a:p>
          <a:p>
            <a:pPr marL="231775" lvl="1" indent="-231775">
              <a:spcBef>
                <a:spcPts val="0"/>
              </a:spcBef>
              <a:buFont typeface="Arial" pitchFamily="34" charset="0"/>
              <a:buChar char="•"/>
              <a:defRPr/>
            </a:pPr>
            <a:r>
              <a:rPr lang="en-US" sz="1600" dirty="0" smtClean="0"/>
              <a:t>ESA </a:t>
            </a:r>
            <a:r>
              <a:rPr lang="en-US" sz="1600" dirty="0"/>
              <a:t>will </a:t>
            </a:r>
            <a:r>
              <a:rPr lang="en-US" sz="1600" dirty="0" smtClean="0"/>
              <a:t>build and develop flight hardware/insert.</a:t>
            </a:r>
          </a:p>
          <a:p>
            <a:pPr marL="231775" lvl="1" indent="-231775">
              <a:spcBef>
                <a:spcPts val="0"/>
              </a:spcBef>
              <a:buFont typeface="Arial" pitchFamily="34" charset="0"/>
              <a:buChar char="•"/>
              <a:defRPr/>
            </a:pPr>
            <a:r>
              <a:rPr lang="en-US" sz="1600" dirty="0"/>
              <a:t>NASA will design, build and test </a:t>
            </a:r>
            <a:r>
              <a:rPr lang="en-US" sz="1600" u="sng" dirty="0"/>
              <a:t>prototype</a:t>
            </a:r>
            <a:r>
              <a:rPr lang="en-US" sz="1600" dirty="0"/>
              <a:t> insert</a:t>
            </a:r>
            <a:r>
              <a:rPr lang="en-US" sz="1600" dirty="0" smtClean="0"/>
              <a:t>.</a:t>
            </a:r>
            <a:endParaRPr lang="en-US" sz="1600" dirty="0"/>
          </a:p>
          <a:p>
            <a:pPr marL="231775" lvl="1" indent="-231775">
              <a:spcBef>
                <a:spcPts val="0"/>
              </a:spcBef>
              <a:buFont typeface="Arial" pitchFamily="34" charset="0"/>
              <a:buChar char="•"/>
              <a:defRPr/>
            </a:pPr>
            <a:endParaRPr lang="en-US" sz="1600" dirty="0"/>
          </a:p>
          <a:p>
            <a:pPr marL="344488" indent="-344488">
              <a:spcBef>
                <a:spcPts val="0"/>
              </a:spcBef>
              <a:defRPr/>
            </a:pPr>
            <a:endParaRPr lang="en-US" sz="1400" dirty="0"/>
          </a:p>
        </p:txBody>
      </p:sp>
      <p:sp>
        <p:nvSpPr>
          <p:cNvPr id="21" name="Slide Number Placeholder 3"/>
          <p:cNvSpPr txBox="1">
            <a:spLocks/>
          </p:cNvSpPr>
          <p:nvPr/>
        </p:nvSpPr>
        <p:spPr bwMode="auto">
          <a:xfrm>
            <a:off x="8761498" y="6607346"/>
            <a:ext cx="349250" cy="184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defTabSz="457200" rtl="0" fontAlgn="auto">
              <a:spcBef>
                <a:spcPts val="0"/>
              </a:spcBef>
              <a:spcAft>
                <a:spcPts val="0"/>
              </a:spcAft>
              <a:defRPr sz="1600" kern="1200">
                <a:solidFill>
                  <a:srgbClr val="3D86AB"/>
                </a:solidFill>
                <a:latin typeface="+mn-lt"/>
                <a:ea typeface="+mn-ea"/>
                <a:cs typeface="+mn-cs"/>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a:lstStyle>
          <a:p>
            <a:pPr>
              <a:defRPr/>
            </a:pPr>
            <a:fld id="{1E091521-2F57-4489-B35F-63D4B1DC3913}" type="slidenum">
              <a:rPr lang="en-US" sz="1000" smtClean="0">
                <a:solidFill>
                  <a:srgbClr val="003296"/>
                </a:solidFill>
              </a:rPr>
              <a:pPr>
                <a:defRPr/>
              </a:pPr>
              <a:t>18</a:t>
            </a:fld>
            <a:endParaRPr lang="en-US" sz="1000" dirty="0">
              <a:solidFill>
                <a:srgbClr val="003296"/>
              </a:solidFill>
            </a:endParaRPr>
          </a:p>
        </p:txBody>
      </p:sp>
      <p:sp>
        <p:nvSpPr>
          <p:cNvPr id="22" name="Rectangle 4"/>
          <p:cNvSpPr>
            <a:spLocks noChangeArrowheads="1"/>
          </p:cNvSpPr>
          <p:nvPr/>
        </p:nvSpPr>
        <p:spPr bwMode="auto">
          <a:xfrm>
            <a:off x="580575" y="931175"/>
            <a:ext cx="5102126" cy="504039"/>
          </a:xfrm>
          <a:prstGeom prst="roundRect">
            <a:avLst/>
          </a:prstGeom>
          <a:solidFill>
            <a:srgbClr val="FFFFFF"/>
          </a:solidFill>
          <a:ln cmpd="tri">
            <a:gradFill flip="none" rotWithShape="1">
              <a:gsLst>
                <a:gs pos="0">
                  <a:schemeClr val="accent6"/>
                </a:gs>
                <a:gs pos="25000">
                  <a:srgbClr val="21D6E0"/>
                </a:gs>
                <a:gs pos="75000">
                  <a:srgbClr val="0087E6"/>
                </a:gs>
                <a:gs pos="100000">
                  <a:srgbClr val="005CBF"/>
                </a:gs>
              </a:gsLst>
              <a:lin ang="2700000" scaled="1"/>
              <a:tileRect/>
            </a:gradFill>
            <a:headEnd/>
            <a:tailEnd/>
          </a:ln>
          <a:scene3d>
            <a:camera prst="orthographicFront"/>
            <a:lightRig rig="soft" dir="t">
              <a:rot lat="0" lon="0" rev="2400000"/>
            </a:lightRig>
          </a:scene3d>
        </p:spPr>
        <p:style>
          <a:lnRef idx="2">
            <a:schemeClr val="accent6"/>
          </a:lnRef>
          <a:fillRef idx="1">
            <a:schemeClr val="lt1"/>
          </a:fillRef>
          <a:effectRef idx="0">
            <a:schemeClr val="accent6"/>
          </a:effectRef>
          <a:fontRef idx="minor">
            <a:schemeClr val="dk1"/>
          </a:fontRef>
        </p:style>
        <p:txBody>
          <a:bodyPr lIns="90487" tIns="44450" rIns="90487" bIns="44450"/>
          <a:lstStyle/>
          <a:p>
            <a:pPr>
              <a:tabLst>
                <a:tab pos="2055813" algn="l"/>
              </a:tabLst>
              <a:defRPr/>
            </a:pPr>
            <a:r>
              <a:rPr lang="en-US" sz="1200" b="1" i="1" dirty="0" smtClean="0">
                <a:solidFill>
                  <a:srgbClr val="0C249C"/>
                </a:solidFill>
              </a:rPr>
              <a:t>PI: </a:t>
            </a:r>
            <a:r>
              <a:rPr lang="en-US" sz="1200" dirty="0" smtClean="0">
                <a:solidFill>
                  <a:srgbClr val="0C249C"/>
                </a:solidFill>
              </a:rPr>
              <a:t>Prof. Jungho Kim, University of Maryland</a:t>
            </a:r>
          </a:p>
          <a:p>
            <a:pPr>
              <a:tabLst>
                <a:tab pos="2055813" algn="l"/>
              </a:tabLst>
              <a:defRPr/>
            </a:pPr>
            <a:r>
              <a:rPr lang="fr-FR" sz="1200" b="1" i="1" dirty="0">
                <a:solidFill>
                  <a:srgbClr val="0C249C"/>
                </a:solidFill>
              </a:rPr>
              <a:t>ESA </a:t>
            </a:r>
            <a:r>
              <a:rPr lang="fr-FR" sz="1200" b="1" i="1" dirty="0" smtClean="0">
                <a:solidFill>
                  <a:srgbClr val="0C249C"/>
                </a:solidFill>
              </a:rPr>
              <a:t>PI</a:t>
            </a:r>
            <a:r>
              <a:rPr lang="fr-FR" sz="1200" dirty="0" smtClean="0">
                <a:solidFill>
                  <a:srgbClr val="0C249C"/>
                </a:solidFill>
              </a:rPr>
              <a:t>: </a:t>
            </a:r>
            <a:r>
              <a:rPr lang="fr-FR" sz="1200" dirty="0">
                <a:solidFill>
                  <a:srgbClr val="0C249C"/>
                </a:solidFill>
              </a:rPr>
              <a:t>Catherine Colin, Institut de Mécanique des Fluides de Toulouse</a:t>
            </a:r>
          </a:p>
          <a:p>
            <a:pPr>
              <a:tabLst>
                <a:tab pos="2055813" algn="l"/>
              </a:tabLst>
              <a:defRPr/>
            </a:pPr>
            <a:endParaRPr lang="en-US" sz="1200" dirty="0">
              <a:solidFill>
                <a:srgbClr val="0C249C"/>
              </a:solidFill>
            </a:endParaRPr>
          </a:p>
        </p:txBody>
      </p:sp>
      <p:sp>
        <p:nvSpPr>
          <p:cNvPr id="12" name="Content Placeholder 6"/>
          <p:cNvSpPr>
            <a:spLocks noGrp="1"/>
          </p:cNvSpPr>
          <p:nvPr>
            <p:ph idx="4294967295"/>
          </p:nvPr>
        </p:nvSpPr>
        <p:spPr>
          <a:xfrm>
            <a:off x="5633617" y="6213000"/>
            <a:ext cx="3015869" cy="341671"/>
          </a:xfrm>
          <a:prstGeom prst="rect">
            <a:avLst/>
          </a:prstGeom>
        </p:spPr>
        <p:txBody>
          <a:bodyPr/>
          <a:lstStyle/>
          <a:p>
            <a:pPr marL="0" indent="0" algn="ctr">
              <a:spcBef>
                <a:spcPts val="0"/>
              </a:spcBef>
              <a:spcAft>
                <a:spcPts val="0"/>
              </a:spcAft>
              <a:buNone/>
            </a:pPr>
            <a:r>
              <a:rPr lang="en-US" sz="1200" i="1" dirty="0" smtClean="0">
                <a:solidFill>
                  <a:srgbClr val="000000"/>
                </a:solidFill>
                <a:cs typeface="Century Gothic"/>
              </a:rPr>
              <a:t>Snapshot </a:t>
            </a:r>
            <a:r>
              <a:rPr lang="en-US" sz="1200" i="1" dirty="0">
                <a:solidFill>
                  <a:srgbClr val="000000"/>
                </a:solidFill>
                <a:cs typeface="Century Gothic"/>
              </a:rPr>
              <a:t>of pool boiling data using quantum dots to measure temperature</a:t>
            </a:r>
          </a:p>
        </p:txBody>
      </p:sp>
      <p:pic>
        <p:nvPicPr>
          <p:cNvPr id="16" name="Picture 1" descr="cid:image003.jpg@01D17471.9B517B7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016172" y="3270146"/>
            <a:ext cx="2158276" cy="2942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152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4"/>
          <p:cNvSpPr>
            <a:spLocks noGrp="1"/>
          </p:cNvSpPr>
          <p:nvPr>
            <p:ph type="title"/>
          </p:nvPr>
        </p:nvSpPr>
        <p:spPr>
          <a:xfrm>
            <a:off x="952500" y="14964"/>
            <a:ext cx="7239000" cy="461665"/>
          </a:xfrm>
        </p:spPr>
        <p:txBody>
          <a:bodyPr/>
          <a:lstStyle/>
          <a:p>
            <a:r>
              <a:rPr lang="en-US" dirty="0" smtClean="0">
                <a:ea typeface="ヒラギノ角ゴ Pro W3"/>
                <a:cs typeface="ヒラギノ角ゴ Pro W3"/>
              </a:rPr>
              <a:t>Boiling and Condensation</a:t>
            </a:r>
            <a:endParaRPr lang="en-US" i="1" dirty="0" smtClean="0">
              <a:ea typeface="ヒラギノ角ゴ Pro W3"/>
              <a:cs typeface="ヒラギノ角ゴ Pro W3"/>
            </a:endParaRPr>
          </a:p>
        </p:txBody>
      </p:sp>
      <p:grpSp>
        <p:nvGrpSpPr>
          <p:cNvPr id="2" name="Group 13"/>
          <p:cNvGrpSpPr>
            <a:grpSpLocks/>
          </p:cNvGrpSpPr>
          <p:nvPr/>
        </p:nvGrpSpPr>
        <p:grpSpPr bwMode="auto">
          <a:xfrm>
            <a:off x="347663" y="885825"/>
            <a:ext cx="7888287" cy="5286375"/>
            <a:chOff x="304800" y="886120"/>
            <a:chExt cx="7889081" cy="5286080"/>
          </a:xfrm>
        </p:grpSpPr>
        <p:cxnSp>
          <p:nvCxnSpPr>
            <p:cNvPr id="7" name="Straight Connector 6"/>
            <p:cNvCxnSpPr/>
            <p:nvPr/>
          </p:nvCxnSpPr>
          <p:spPr bwMode="auto">
            <a:xfrm>
              <a:off x="546124" y="886120"/>
              <a:ext cx="7646170" cy="0"/>
            </a:xfrm>
            <a:prstGeom prst="line">
              <a:avLst/>
            </a:prstGeom>
            <a:ln w="38100">
              <a:solidFill>
                <a:schemeClr val="tx1">
                  <a:lumMod val="60000"/>
                  <a:lumOff val="4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bwMode="auto">
            <a:xfrm>
              <a:off x="717592" y="967078"/>
              <a:ext cx="7474702" cy="0"/>
            </a:xfrm>
            <a:prstGeom prst="line">
              <a:avLst/>
            </a:prstGeom>
            <a:ln w="38100">
              <a:solidFill>
                <a:schemeClr val="tx1">
                  <a:lumMod val="40000"/>
                  <a:lumOff val="6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bwMode="auto">
            <a:xfrm>
              <a:off x="901760" y="1049624"/>
              <a:ext cx="7292121" cy="0"/>
            </a:xfrm>
            <a:prstGeom prst="line">
              <a:avLst/>
            </a:prstGeom>
            <a:ln w="38100">
              <a:solidFill>
                <a:schemeClr val="tx1">
                  <a:lumMod val="20000"/>
                  <a:lumOff val="8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80" name="Straight Connector 12"/>
            <p:cNvCxnSpPr>
              <a:cxnSpLocks noChangeShapeType="1"/>
            </p:cNvCxnSpPr>
            <p:nvPr/>
          </p:nvCxnSpPr>
          <p:spPr bwMode="auto">
            <a:xfrm rot="5400000">
              <a:off x="-2338240" y="3529160"/>
              <a:ext cx="5286080" cy="0"/>
            </a:xfrm>
            <a:prstGeom prst="line">
              <a:avLst/>
            </a:prstGeom>
            <a:noFill/>
            <a:ln w="12700" algn="ctr">
              <a:solidFill>
                <a:srgbClr val="000000"/>
              </a:solidFill>
              <a:round/>
              <a:headEnd/>
              <a:tailEnd/>
            </a:ln>
          </p:spPr>
        </p:cxnSp>
      </p:grpSp>
      <p:sp>
        <p:nvSpPr>
          <p:cNvPr id="26" name="Content Placeholder 2"/>
          <p:cNvSpPr>
            <a:spLocks noGrp="1"/>
          </p:cNvSpPr>
          <p:nvPr>
            <p:ph idx="1"/>
          </p:nvPr>
        </p:nvSpPr>
        <p:spPr>
          <a:xfrm>
            <a:off x="416661" y="1254082"/>
            <a:ext cx="8196027" cy="1998745"/>
          </a:xfrm>
        </p:spPr>
        <p:txBody>
          <a:bodyPr>
            <a:noAutofit/>
          </a:bodyPr>
          <a:lstStyle/>
          <a:p>
            <a:pPr>
              <a:spcBef>
                <a:spcPts val="0"/>
              </a:spcBef>
              <a:buNone/>
              <a:defRPr/>
            </a:pPr>
            <a:r>
              <a:rPr lang="en-US" sz="1600" b="1" dirty="0" smtClean="0"/>
              <a:t>Electro-Hydrodynamic Device </a:t>
            </a:r>
            <a:r>
              <a:rPr lang="en-US" sz="1600" b="1" dirty="0"/>
              <a:t>(EHD</a:t>
            </a:r>
            <a:r>
              <a:rPr lang="en-US" sz="1600" b="1" dirty="0" smtClean="0"/>
              <a:t>) – 2021</a:t>
            </a:r>
            <a:endParaRPr lang="en-US" sz="1600" dirty="0" smtClean="0"/>
          </a:p>
          <a:p>
            <a:pPr marL="234950" indent="-234950">
              <a:spcBef>
                <a:spcPts val="0"/>
              </a:spcBef>
              <a:defRPr/>
            </a:pPr>
            <a:r>
              <a:rPr lang="en-US" sz="1600" dirty="0" smtClean="0"/>
              <a:t>Uses a dielectric fluid to electrically drive liquid to the heated area – forcing the  bubbles away from the nucleation sites. </a:t>
            </a:r>
            <a:endParaRPr lang="en-US" sz="1600" dirty="0"/>
          </a:p>
          <a:p>
            <a:pPr marL="234950" indent="-234950">
              <a:spcBef>
                <a:spcPts val="0"/>
              </a:spcBef>
              <a:defRPr/>
            </a:pPr>
            <a:r>
              <a:rPr lang="en-US" sz="1600" dirty="0" smtClean="0"/>
              <a:t>Will </a:t>
            </a:r>
            <a:r>
              <a:rPr lang="en-US" sz="1600" dirty="0"/>
              <a:t>develop </a:t>
            </a:r>
            <a:r>
              <a:rPr lang="en-US" sz="1600" dirty="0" smtClean="0"/>
              <a:t>fundamental understanding </a:t>
            </a:r>
            <a:r>
              <a:rPr lang="en-US" sz="1600" dirty="0"/>
              <a:t>and physical models to characterize the effects of gravity on the interaction of electric and flow </a:t>
            </a:r>
            <a:r>
              <a:rPr lang="en-US" sz="1600" dirty="0" smtClean="0"/>
              <a:t>fields </a:t>
            </a:r>
            <a:r>
              <a:rPr lang="en-US" sz="1600" dirty="0"/>
              <a:t>in the presence of phase </a:t>
            </a:r>
            <a:r>
              <a:rPr lang="en-US" sz="1600" dirty="0" smtClean="0"/>
              <a:t>change. </a:t>
            </a:r>
          </a:p>
          <a:p>
            <a:pPr marL="234950" indent="-234950">
              <a:spcBef>
                <a:spcPts val="0"/>
              </a:spcBef>
              <a:defRPr/>
            </a:pPr>
            <a:r>
              <a:rPr lang="en-US" sz="1600" dirty="0" smtClean="0"/>
              <a:t>Will characterize </a:t>
            </a:r>
            <a:r>
              <a:rPr lang="en-US" sz="1600" dirty="0"/>
              <a:t>electrowetting effect on </a:t>
            </a:r>
            <a:r>
              <a:rPr lang="en-US" sz="1600" dirty="0" smtClean="0"/>
              <a:t>boiling </a:t>
            </a:r>
            <a:r>
              <a:rPr lang="en-US" sz="1600" dirty="0"/>
              <a:t>and CHF in the absence of gravity.</a:t>
            </a:r>
          </a:p>
          <a:p>
            <a:pPr marL="234950" indent="-234950">
              <a:spcBef>
                <a:spcPts val="0"/>
              </a:spcBef>
              <a:defRPr/>
            </a:pPr>
            <a:endParaRPr lang="en-US" sz="1600" dirty="0"/>
          </a:p>
          <a:p>
            <a:pPr>
              <a:buFontTx/>
              <a:buNone/>
              <a:defRPr/>
            </a:pPr>
            <a:endParaRPr lang="en-US" sz="3200" dirty="0" smtClean="0"/>
          </a:p>
          <a:p>
            <a:pPr>
              <a:buFontTx/>
              <a:buNone/>
              <a:defRPr/>
            </a:pPr>
            <a:endParaRPr lang="en-US" sz="3200" dirty="0" smtClean="0"/>
          </a:p>
          <a:p>
            <a:pPr>
              <a:buFontTx/>
              <a:buNone/>
              <a:defRPr/>
            </a:pPr>
            <a:endParaRPr lang="en-US" sz="3200" dirty="0" smtClean="0"/>
          </a:p>
        </p:txBody>
      </p:sp>
      <p:pic>
        <p:nvPicPr>
          <p:cNvPr id="17" name="Picture 3"/>
          <p:cNvPicPr>
            <a:picLocks noChangeAspect="1" noChangeArrowheads="1"/>
          </p:cNvPicPr>
          <p:nvPr/>
        </p:nvPicPr>
        <p:blipFill>
          <a:blip r:embed="rId3" cstate="print"/>
          <a:srcRect/>
          <a:stretch>
            <a:fillRect/>
          </a:stretch>
        </p:blipFill>
        <p:spPr bwMode="auto">
          <a:xfrm>
            <a:off x="5162358" y="3252827"/>
            <a:ext cx="3817537" cy="3397870"/>
          </a:xfrm>
          <a:prstGeom prst="rect">
            <a:avLst/>
          </a:prstGeom>
          <a:noFill/>
          <a:ln w="9525">
            <a:noFill/>
            <a:miter lim="800000"/>
            <a:headEnd/>
            <a:tailEnd/>
          </a:ln>
        </p:spPr>
      </p:pic>
      <p:sp>
        <p:nvSpPr>
          <p:cNvPr id="11" name="Slide Number Placeholder 3"/>
          <p:cNvSpPr txBox="1">
            <a:spLocks/>
          </p:cNvSpPr>
          <p:nvPr/>
        </p:nvSpPr>
        <p:spPr bwMode="auto">
          <a:xfrm>
            <a:off x="8761498" y="6607346"/>
            <a:ext cx="349250" cy="184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defTabSz="457200" rtl="0" fontAlgn="auto">
              <a:spcBef>
                <a:spcPts val="0"/>
              </a:spcBef>
              <a:spcAft>
                <a:spcPts val="0"/>
              </a:spcAft>
              <a:defRPr sz="1600" kern="1200">
                <a:solidFill>
                  <a:srgbClr val="3D86AB"/>
                </a:solidFill>
                <a:latin typeface="+mn-lt"/>
                <a:ea typeface="+mn-ea"/>
                <a:cs typeface="+mn-cs"/>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a:lstStyle>
          <a:p>
            <a:pPr>
              <a:defRPr/>
            </a:pPr>
            <a:fld id="{1E091521-2F57-4489-B35F-63D4B1DC3913}" type="slidenum">
              <a:rPr lang="en-US" sz="1000" smtClean="0">
                <a:solidFill>
                  <a:srgbClr val="003296"/>
                </a:solidFill>
              </a:rPr>
              <a:pPr>
                <a:defRPr/>
              </a:pPr>
              <a:t>19</a:t>
            </a:fld>
            <a:endParaRPr lang="en-US" sz="1000" dirty="0">
              <a:solidFill>
                <a:srgbClr val="003296"/>
              </a:solidFill>
            </a:endParaRPr>
          </a:p>
        </p:txBody>
      </p:sp>
      <p:sp>
        <p:nvSpPr>
          <p:cNvPr id="12" name="Rectangle 4"/>
          <p:cNvSpPr>
            <a:spLocks noChangeArrowheads="1"/>
          </p:cNvSpPr>
          <p:nvPr/>
        </p:nvSpPr>
        <p:spPr bwMode="auto">
          <a:xfrm>
            <a:off x="588963" y="5576069"/>
            <a:ext cx="4504026" cy="422998"/>
          </a:xfrm>
          <a:prstGeom prst="roundRect">
            <a:avLst/>
          </a:prstGeom>
          <a:solidFill>
            <a:srgbClr val="FFFFFF"/>
          </a:solidFill>
          <a:ln cmpd="tri">
            <a:gradFill flip="none" rotWithShape="1">
              <a:gsLst>
                <a:gs pos="0">
                  <a:schemeClr val="accent6"/>
                </a:gs>
                <a:gs pos="25000">
                  <a:srgbClr val="21D6E0"/>
                </a:gs>
                <a:gs pos="75000">
                  <a:srgbClr val="0087E6"/>
                </a:gs>
                <a:gs pos="100000">
                  <a:srgbClr val="005CBF"/>
                </a:gs>
              </a:gsLst>
              <a:lin ang="2700000" scaled="1"/>
              <a:tileRect/>
            </a:gradFill>
            <a:headEnd/>
            <a:tailEnd/>
          </a:ln>
          <a:scene3d>
            <a:camera prst="orthographicFront"/>
            <a:lightRig rig="soft" dir="t">
              <a:rot lat="0" lon="0" rev="2400000"/>
            </a:lightRig>
          </a:scene3d>
        </p:spPr>
        <p:style>
          <a:lnRef idx="2">
            <a:schemeClr val="accent6"/>
          </a:lnRef>
          <a:fillRef idx="1">
            <a:schemeClr val="lt1"/>
          </a:fillRef>
          <a:effectRef idx="0">
            <a:schemeClr val="accent6"/>
          </a:effectRef>
          <a:fontRef idx="minor">
            <a:schemeClr val="dk1"/>
          </a:fontRef>
        </p:style>
        <p:txBody>
          <a:bodyPr lIns="90487" tIns="44450" rIns="90487" bIns="44450"/>
          <a:lstStyle/>
          <a:p>
            <a:pPr marL="92075" lvl="0" indent="-92075">
              <a:lnSpc>
                <a:spcPct val="80000"/>
              </a:lnSpc>
              <a:spcBef>
                <a:spcPct val="20000"/>
              </a:spcBef>
            </a:pPr>
            <a:r>
              <a:rPr lang="en-US" sz="1200" b="1" i="1" dirty="0" smtClean="0">
                <a:solidFill>
                  <a:srgbClr val="003296"/>
                </a:solidFill>
                <a:latin typeface="Arial" charset="0"/>
              </a:rPr>
              <a:t>PI:</a:t>
            </a:r>
            <a:r>
              <a:rPr lang="en-US" sz="1200" dirty="0" smtClean="0">
                <a:solidFill>
                  <a:srgbClr val="003296"/>
                </a:solidFill>
                <a:latin typeface="Arial" charset="0"/>
              </a:rPr>
              <a:t> Prof. Jamal </a:t>
            </a:r>
            <a:r>
              <a:rPr lang="en-US" sz="1200" dirty="0" err="1" smtClean="0">
                <a:solidFill>
                  <a:srgbClr val="003296"/>
                </a:solidFill>
                <a:latin typeface="Arial" charset="0"/>
              </a:rPr>
              <a:t>Seyed</a:t>
            </a:r>
            <a:r>
              <a:rPr lang="en-US" sz="1200" dirty="0" smtClean="0">
                <a:solidFill>
                  <a:srgbClr val="003296"/>
                </a:solidFill>
                <a:latin typeface="Arial" charset="0"/>
              </a:rPr>
              <a:t>-Yagoobi, Worcester Polytechnic Institute</a:t>
            </a:r>
            <a:endParaRPr lang="en-US" sz="1200" dirty="0">
              <a:solidFill>
                <a:srgbClr val="003296"/>
              </a:solidFill>
              <a:latin typeface="Arial" charset="0"/>
            </a:endParaRPr>
          </a:p>
          <a:p>
            <a:pPr marL="92075" lvl="0" indent="-92075">
              <a:lnSpc>
                <a:spcPct val="80000"/>
              </a:lnSpc>
              <a:spcBef>
                <a:spcPct val="20000"/>
              </a:spcBef>
            </a:pPr>
            <a:r>
              <a:rPr lang="en-US" sz="1200" b="1" i="1" dirty="0" smtClean="0">
                <a:solidFill>
                  <a:srgbClr val="003296"/>
                </a:solidFill>
                <a:latin typeface="Arial" charset="0"/>
              </a:rPr>
              <a:t>Co-I:</a:t>
            </a:r>
            <a:r>
              <a:rPr lang="en-US" sz="1200" dirty="0" smtClean="0">
                <a:solidFill>
                  <a:srgbClr val="003296"/>
                </a:solidFill>
                <a:latin typeface="Arial" charset="0"/>
              </a:rPr>
              <a:t> Jeffrey Didion, </a:t>
            </a:r>
            <a:r>
              <a:rPr lang="en-US" sz="1200" dirty="0">
                <a:solidFill>
                  <a:srgbClr val="003296"/>
                </a:solidFill>
                <a:latin typeface="Arial" charset="0"/>
              </a:rPr>
              <a:t>NASA </a:t>
            </a:r>
            <a:r>
              <a:rPr lang="en-US" sz="1200" dirty="0" smtClean="0">
                <a:solidFill>
                  <a:srgbClr val="003296"/>
                </a:solidFill>
                <a:latin typeface="Arial" charset="0"/>
              </a:rPr>
              <a:t>GSFC</a:t>
            </a:r>
            <a:endParaRPr lang="en-US" sz="1200" dirty="0">
              <a:solidFill>
                <a:srgbClr val="003296"/>
              </a:solidFill>
              <a:latin typeface="Arial" charset="0"/>
            </a:endParaRPr>
          </a:p>
        </p:txBody>
      </p:sp>
      <p:sp>
        <p:nvSpPr>
          <p:cNvPr id="13" name="Content Placeholder 2"/>
          <p:cNvSpPr txBox="1">
            <a:spLocks/>
          </p:cNvSpPr>
          <p:nvPr/>
        </p:nvSpPr>
        <p:spPr>
          <a:xfrm>
            <a:off x="416661" y="3012404"/>
            <a:ext cx="4745697" cy="1998745"/>
          </a:xfrm>
          <a:prstGeom prst="rect">
            <a:avLst/>
          </a:prstGeom>
        </p:spPr>
        <p:txBody>
          <a:bodyPr>
            <a:no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085850" indent="-228600" algn="l" rtl="0" eaLnBrk="0" fontAlgn="base" hangingPunct="0">
              <a:spcBef>
                <a:spcPct val="20000"/>
              </a:spcBef>
              <a:spcAft>
                <a:spcPct val="0"/>
              </a:spcAft>
              <a:buChar char="•"/>
              <a:defRPr>
                <a:solidFill>
                  <a:schemeClr val="tx1"/>
                </a:solidFill>
                <a:latin typeface="+mn-lt"/>
              </a:defRPr>
            </a:lvl3pPr>
            <a:lvl4pPr marL="1428750" indent="-228600" algn="l" rtl="0" eaLnBrk="0" fontAlgn="base" hangingPunct="0">
              <a:spcBef>
                <a:spcPct val="20000"/>
              </a:spcBef>
              <a:spcAft>
                <a:spcPct val="0"/>
              </a:spcAft>
              <a:buChar char="–"/>
              <a:defRPr sz="1600">
                <a:solidFill>
                  <a:schemeClr val="tx1"/>
                </a:solidFill>
                <a:latin typeface="+mn-lt"/>
              </a:defRPr>
            </a:lvl4pPr>
            <a:lvl5pPr marL="1771650" indent="-228600" algn="l" rtl="0" eaLnBrk="0" fontAlgn="base" hangingPunct="0">
              <a:spcBef>
                <a:spcPct val="20000"/>
              </a:spcBef>
              <a:spcAft>
                <a:spcPct val="0"/>
              </a:spcAft>
              <a:buChar char="»"/>
              <a:defRPr sz="1400">
                <a:solidFill>
                  <a:schemeClr val="tx1"/>
                </a:solidFill>
                <a:latin typeface="+mn-lt"/>
              </a:defRPr>
            </a:lvl5pPr>
            <a:lvl6pPr marL="2228850" indent="-228600" algn="l" rtl="0" eaLnBrk="0" fontAlgn="base" hangingPunct="0">
              <a:spcBef>
                <a:spcPct val="20000"/>
              </a:spcBef>
              <a:spcAft>
                <a:spcPct val="0"/>
              </a:spcAft>
              <a:buChar char="»"/>
              <a:defRPr sz="1400">
                <a:solidFill>
                  <a:schemeClr val="tx1"/>
                </a:solidFill>
                <a:latin typeface="+mn-lt"/>
              </a:defRPr>
            </a:lvl6pPr>
            <a:lvl7pPr marL="2686050" indent="-228600" algn="l" rtl="0" eaLnBrk="0" fontAlgn="base" hangingPunct="0">
              <a:spcBef>
                <a:spcPct val="20000"/>
              </a:spcBef>
              <a:spcAft>
                <a:spcPct val="0"/>
              </a:spcAft>
              <a:buChar char="»"/>
              <a:defRPr sz="1400">
                <a:solidFill>
                  <a:schemeClr val="tx1"/>
                </a:solidFill>
                <a:latin typeface="+mn-lt"/>
              </a:defRPr>
            </a:lvl7pPr>
            <a:lvl8pPr marL="3143250" indent="-228600" algn="l" rtl="0" eaLnBrk="0" fontAlgn="base" hangingPunct="0">
              <a:spcBef>
                <a:spcPct val="20000"/>
              </a:spcBef>
              <a:spcAft>
                <a:spcPct val="0"/>
              </a:spcAft>
              <a:buChar char="»"/>
              <a:defRPr sz="1400">
                <a:solidFill>
                  <a:schemeClr val="tx1"/>
                </a:solidFill>
                <a:latin typeface="+mn-lt"/>
              </a:defRPr>
            </a:lvl8pPr>
            <a:lvl9pPr marL="3600450" indent="-228600" algn="l" rtl="0" eaLnBrk="0" fontAlgn="base" hangingPunct="0">
              <a:spcBef>
                <a:spcPct val="20000"/>
              </a:spcBef>
              <a:spcAft>
                <a:spcPct val="0"/>
              </a:spcAft>
              <a:buChar char="»"/>
              <a:defRPr sz="1400">
                <a:solidFill>
                  <a:schemeClr val="tx1"/>
                </a:solidFill>
                <a:latin typeface="+mn-lt"/>
              </a:defRPr>
            </a:lvl9pPr>
          </a:lstStyle>
          <a:p>
            <a:pPr marL="234950" indent="-234950">
              <a:spcBef>
                <a:spcPts val="0"/>
              </a:spcBef>
              <a:defRPr/>
            </a:pPr>
            <a:r>
              <a:rPr lang="en-US" sz="1600" dirty="0"/>
              <a:t>Micro-scale devices have extremely high heat fluxes due to the small heat transfer surface area</a:t>
            </a:r>
            <a:r>
              <a:rPr lang="en-US" sz="1600" dirty="0" smtClean="0"/>
              <a:t>.</a:t>
            </a:r>
          </a:p>
          <a:p>
            <a:pPr marL="234950" indent="-234950">
              <a:spcBef>
                <a:spcPts val="0"/>
              </a:spcBef>
              <a:defRPr/>
            </a:pPr>
            <a:r>
              <a:rPr lang="en-US" sz="1600" dirty="0" smtClean="0"/>
              <a:t>Provides a robust</a:t>
            </a:r>
            <a:r>
              <a:rPr lang="en-US" sz="1600" dirty="0"/>
              <a:t>, non-mechanical, lightweight, low-noise and </a:t>
            </a:r>
            <a:r>
              <a:rPr lang="en-US" sz="1600" dirty="0" smtClean="0"/>
              <a:t>low-vibration device. </a:t>
            </a:r>
          </a:p>
          <a:p>
            <a:pPr marL="231775" indent="-231775">
              <a:spcBef>
                <a:spcPts val="0"/>
              </a:spcBef>
              <a:buFontTx/>
              <a:buNone/>
              <a:defRPr/>
            </a:pPr>
            <a:endParaRPr lang="en-US" sz="1600" dirty="0" smtClean="0"/>
          </a:p>
          <a:p>
            <a:pPr>
              <a:buFontTx/>
              <a:buNone/>
              <a:defRPr/>
            </a:pPr>
            <a:endParaRPr lang="en-US" sz="3200" dirty="0" smtClean="0"/>
          </a:p>
          <a:p>
            <a:pPr>
              <a:buFontTx/>
              <a:buNone/>
              <a:defRPr/>
            </a:pPr>
            <a:endParaRPr lang="en-US" sz="3200" dirty="0" smtClean="0"/>
          </a:p>
          <a:p>
            <a:pPr>
              <a:buFontTx/>
              <a:buNone/>
              <a:defRPr/>
            </a:pPr>
            <a:endParaRPr lang="en-US" sz="3200" dirty="0" smtClean="0"/>
          </a:p>
        </p:txBody>
      </p:sp>
    </p:spTree>
    <p:extLst>
      <p:ext uri="{BB962C8B-B14F-4D97-AF65-F5344CB8AC3E}">
        <p14:creationId xmlns:p14="http://schemas.microsoft.com/office/powerpoint/2010/main" val="469503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z="2000" dirty="0" err="1" smtClean="0">
                <a:ea typeface="ヒラギノ角ゴ Pro W3" charset="-128"/>
                <a:cs typeface="ヒラギノ角ゴ Pro W3" charset="-128"/>
              </a:rPr>
              <a:t>LeRC</a:t>
            </a:r>
            <a:r>
              <a:rPr lang="en-US" sz="2000" dirty="0" smtClean="0">
                <a:ea typeface="ヒラギノ角ゴ Pro W3" charset="-128"/>
                <a:cs typeface="ヒラギノ角ゴ Pro W3" charset="-128"/>
              </a:rPr>
              <a:t> </a:t>
            </a:r>
            <a:r>
              <a:rPr lang="en-US" sz="2000" dirty="0">
                <a:ea typeface="ヒラギノ角ゴ Pro W3" charset="-128"/>
                <a:cs typeface="ヒラギノ角ゴ Pro W3" charset="-128"/>
              </a:rPr>
              <a:t>D</a:t>
            </a:r>
            <a:r>
              <a:rPr lang="en-US" sz="2000" dirty="0" smtClean="0">
                <a:ea typeface="ヒラギノ角ゴ Pro W3" charset="-128"/>
                <a:cs typeface="ヒラギノ角ゴ Pro W3" charset="-128"/>
              </a:rPr>
              <a:t>eveloped the First Microgravity Fluid Physics Flight Experiment, on Mercury–Atlas–7 (MA-07)</a:t>
            </a:r>
            <a:br>
              <a:rPr lang="en-US" sz="2000" dirty="0" smtClean="0">
                <a:ea typeface="ヒラギノ角ゴ Pro W3" charset="-128"/>
                <a:cs typeface="ヒラギノ角ゴ Pro W3" charset="-128"/>
              </a:rPr>
            </a:br>
            <a:r>
              <a:rPr lang="en-US" sz="1400" dirty="0" smtClean="0">
                <a:ea typeface="ヒラギノ角ゴ Pro W3" charset="-128"/>
                <a:cs typeface="ヒラギノ角ゴ Pro W3" charset="-128"/>
              </a:rPr>
              <a:t>May 24, 1962</a:t>
            </a:r>
          </a:p>
        </p:txBody>
      </p:sp>
      <p:pic>
        <p:nvPicPr>
          <p:cNvPr id="36868" name="Picture 2"/>
          <p:cNvPicPr>
            <a:picLocks noChangeAspect="1" noChangeArrowheads="1"/>
          </p:cNvPicPr>
          <p:nvPr/>
        </p:nvPicPr>
        <p:blipFill>
          <a:blip r:embed="rId2"/>
          <a:srcRect l="21648" t="3065" b="6512"/>
          <a:stretch>
            <a:fillRect/>
          </a:stretch>
        </p:blipFill>
        <p:spPr bwMode="auto">
          <a:xfrm>
            <a:off x="158750" y="2849548"/>
            <a:ext cx="4440238" cy="3148012"/>
          </a:xfrm>
          <a:prstGeom prst="rect">
            <a:avLst/>
          </a:prstGeom>
          <a:noFill/>
          <a:ln w="9525">
            <a:noFill/>
            <a:miter lim="800000"/>
            <a:headEnd/>
            <a:tailEnd/>
          </a:ln>
        </p:spPr>
      </p:pic>
      <p:pic>
        <p:nvPicPr>
          <p:cNvPr id="36869" name="Picture 4" descr="62_00303.jpg"/>
          <p:cNvPicPr>
            <a:picLocks noChangeAspect="1"/>
          </p:cNvPicPr>
          <p:nvPr/>
        </p:nvPicPr>
        <p:blipFill>
          <a:blip r:embed="rId3"/>
          <a:srcRect/>
          <a:stretch>
            <a:fillRect/>
          </a:stretch>
        </p:blipFill>
        <p:spPr bwMode="auto">
          <a:xfrm>
            <a:off x="3282950" y="1371585"/>
            <a:ext cx="3841750" cy="2819400"/>
          </a:xfrm>
          <a:prstGeom prst="rect">
            <a:avLst/>
          </a:prstGeom>
          <a:noFill/>
          <a:ln w="9525">
            <a:noFill/>
            <a:miter lim="800000"/>
            <a:headEnd/>
            <a:tailEnd/>
          </a:ln>
        </p:spPr>
      </p:pic>
      <p:pic>
        <p:nvPicPr>
          <p:cNvPr id="36870" name="Picture 2"/>
          <p:cNvPicPr>
            <a:picLocks noChangeAspect="1" noChangeArrowheads="1"/>
          </p:cNvPicPr>
          <p:nvPr/>
        </p:nvPicPr>
        <p:blipFill>
          <a:blip r:embed="rId4"/>
          <a:srcRect l="12834" r="14439"/>
          <a:stretch>
            <a:fillRect/>
          </a:stretch>
        </p:blipFill>
        <p:spPr bwMode="auto">
          <a:xfrm>
            <a:off x="7391400" y="2590785"/>
            <a:ext cx="1295400" cy="1428750"/>
          </a:xfrm>
          <a:prstGeom prst="rect">
            <a:avLst/>
          </a:prstGeom>
          <a:noFill/>
          <a:ln w="9525">
            <a:noFill/>
            <a:miter lim="800000"/>
            <a:headEnd/>
            <a:tailEnd/>
          </a:ln>
        </p:spPr>
      </p:pic>
      <p:pic>
        <p:nvPicPr>
          <p:cNvPr id="36871" name="Picture 3"/>
          <p:cNvPicPr>
            <a:picLocks noChangeAspect="1" noChangeArrowheads="1"/>
          </p:cNvPicPr>
          <p:nvPr/>
        </p:nvPicPr>
        <p:blipFill>
          <a:blip r:embed="rId5"/>
          <a:srcRect l="15311" r="15788" b="5882"/>
          <a:stretch>
            <a:fillRect/>
          </a:stretch>
        </p:blipFill>
        <p:spPr bwMode="auto">
          <a:xfrm>
            <a:off x="7391400" y="990585"/>
            <a:ext cx="1371600" cy="1371600"/>
          </a:xfrm>
          <a:prstGeom prst="rect">
            <a:avLst/>
          </a:prstGeom>
          <a:noFill/>
          <a:ln w="9525">
            <a:noFill/>
            <a:miter lim="800000"/>
            <a:headEnd/>
            <a:tailEnd/>
          </a:ln>
        </p:spPr>
      </p:pic>
      <p:sp>
        <p:nvSpPr>
          <p:cNvPr id="9" name="TextBox 8"/>
          <p:cNvSpPr txBox="1"/>
          <p:nvPr/>
        </p:nvSpPr>
        <p:spPr>
          <a:xfrm>
            <a:off x="158750" y="1373173"/>
            <a:ext cx="2971800" cy="646112"/>
          </a:xfrm>
          <a:prstGeom prst="rect">
            <a:avLst/>
          </a:prstGeom>
          <a:noFill/>
        </p:spPr>
        <p:txBody>
          <a:bodyPr>
            <a:spAutoFit/>
          </a:bodyPr>
          <a:lstStyle/>
          <a:p>
            <a:pPr>
              <a:defRPr/>
            </a:pPr>
            <a:r>
              <a:rPr lang="en-US" i="1" dirty="0">
                <a:solidFill>
                  <a:prstClr val="black"/>
                </a:solidFill>
                <a:latin typeface="Arial"/>
                <a:ea typeface="ヒラギノ角ゴ Pro W3" charset="-128"/>
              </a:rPr>
              <a:t>Cylindrical baffle in a spherical tank geometry</a:t>
            </a:r>
          </a:p>
        </p:txBody>
      </p:sp>
      <p:sp>
        <p:nvSpPr>
          <p:cNvPr id="10" name="TextBox 9"/>
          <p:cNvSpPr txBox="1"/>
          <p:nvPr/>
        </p:nvSpPr>
        <p:spPr>
          <a:xfrm>
            <a:off x="158750" y="2019285"/>
            <a:ext cx="3124200" cy="830263"/>
          </a:xfrm>
          <a:prstGeom prst="rect">
            <a:avLst/>
          </a:prstGeom>
          <a:noFill/>
        </p:spPr>
        <p:txBody>
          <a:bodyPr>
            <a:spAutoFit/>
          </a:bodyPr>
          <a:lstStyle/>
          <a:p>
            <a:pPr>
              <a:defRPr/>
            </a:pPr>
            <a:r>
              <a:rPr lang="en-US" sz="1200" b="1" dirty="0">
                <a:solidFill>
                  <a:srgbClr val="1F497D"/>
                </a:solidFill>
                <a:latin typeface="Arial"/>
                <a:ea typeface="ヒラギノ角ゴ Pro W3" charset="-128"/>
              </a:rPr>
              <a:t>Experiment H/W Tank</a:t>
            </a:r>
            <a:r>
              <a:rPr lang="en-US" sz="1200" dirty="0">
                <a:solidFill>
                  <a:srgbClr val="1F497D"/>
                </a:solidFill>
                <a:latin typeface="Arial"/>
                <a:ea typeface="ヒラギノ角ゴ Pro W3" charset="-128"/>
              </a:rPr>
              <a:t>:  3.3 in. </a:t>
            </a:r>
            <a:r>
              <a:rPr lang="en-US" sz="1200" dirty="0" err="1">
                <a:solidFill>
                  <a:srgbClr val="1F497D"/>
                </a:solidFill>
                <a:latin typeface="Arial"/>
                <a:ea typeface="ヒラギノ角ゴ Pro W3" charset="-128"/>
              </a:rPr>
              <a:t>dia</a:t>
            </a:r>
            <a:r>
              <a:rPr lang="en-US" sz="1200" dirty="0">
                <a:solidFill>
                  <a:srgbClr val="1F497D"/>
                </a:solidFill>
                <a:latin typeface="Arial"/>
                <a:ea typeface="ヒラギノ角ゴ Pro W3" charset="-128"/>
              </a:rPr>
              <a:t> (glass)</a:t>
            </a:r>
          </a:p>
          <a:p>
            <a:pPr>
              <a:defRPr/>
            </a:pPr>
            <a:r>
              <a:rPr lang="en-US" sz="1200" b="1" dirty="0">
                <a:solidFill>
                  <a:srgbClr val="1F497D"/>
                </a:solidFill>
                <a:latin typeface="Arial"/>
                <a:ea typeface="ヒラギノ角ゴ Pro W3" charset="-128"/>
              </a:rPr>
              <a:t>Baffle</a:t>
            </a:r>
            <a:r>
              <a:rPr lang="en-US" sz="1200" dirty="0">
                <a:solidFill>
                  <a:srgbClr val="1F497D"/>
                </a:solidFill>
                <a:latin typeface="Arial"/>
                <a:ea typeface="ヒラギノ角ゴ Pro W3" charset="-128"/>
              </a:rPr>
              <a:t>:  1.1 in. </a:t>
            </a:r>
            <a:r>
              <a:rPr lang="en-US" sz="1200" dirty="0" err="1">
                <a:solidFill>
                  <a:srgbClr val="1F497D"/>
                </a:solidFill>
                <a:latin typeface="Arial"/>
                <a:ea typeface="ヒラギノ角ゴ Pro W3" charset="-128"/>
              </a:rPr>
              <a:t>dia</a:t>
            </a:r>
            <a:r>
              <a:rPr lang="en-US" sz="1200" dirty="0">
                <a:solidFill>
                  <a:srgbClr val="1F497D"/>
                </a:solidFill>
                <a:latin typeface="Arial"/>
                <a:ea typeface="ヒラギノ角ゴ Pro W3" charset="-128"/>
              </a:rPr>
              <a:t>, 1.9 in. length</a:t>
            </a:r>
          </a:p>
          <a:p>
            <a:pPr>
              <a:defRPr/>
            </a:pPr>
            <a:r>
              <a:rPr lang="en-US" sz="1200" b="1" dirty="0">
                <a:solidFill>
                  <a:srgbClr val="1F497D"/>
                </a:solidFill>
                <a:latin typeface="Arial"/>
                <a:ea typeface="ヒラギノ角ゴ Pro W3" charset="-128"/>
              </a:rPr>
              <a:t>Test fluid</a:t>
            </a:r>
            <a:r>
              <a:rPr lang="en-US" sz="1200" dirty="0">
                <a:solidFill>
                  <a:srgbClr val="1F497D"/>
                </a:solidFill>
                <a:latin typeface="Arial"/>
                <a:ea typeface="ヒラギノ角ゴ Pro W3" charset="-128"/>
              </a:rPr>
              <a:t>: distilled water w/ dye, ethyl alcohol</a:t>
            </a:r>
          </a:p>
        </p:txBody>
      </p:sp>
      <p:sp>
        <p:nvSpPr>
          <p:cNvPr id="11" name="TextBox 10"/>
          <p:cNvSpPr txBox="1"/>
          <p:nvPr/>
        </p:nvSpPr>
        <p:spPr>
          <a:xfrm>
            <a:off x="5746750" y="4343385"/>
            <a:ext cx="3043238" cy="738188"/>
          </a:xfrm>
          <a:prstGeom prst="rect">
            <a:avLst/>
          </a:prstGeom>
          <a:noFill/>
        </p:spPr>
        <p:txBody>
          <a:bodyPr wrap="none">
            <a:spAutoFit/>
          </a:bodyPr>
          <a:lstStyle/>
          <a:p>
            <a:pPr>
              <a:defRPr/>
            </a:pPr>
            <a:r>
              <a:rPr lang="en-US" sz="1400" i="1" dirty="0">
                <a:solidFill>
                  <a:prstClr val="black"/>
                </a:solidFill>
                <a:latin typeface="Arial"/>
                <a:ea typeface="ヒラギノ角ゴ Pro W3" charset="-128"/>
              </a:rPr>
              <a:t>Fluid configuration in spherical tank</a:t>
            </a:r>
          </a:p>
          <a:p>
            <a:pPr>
              <a:defRPr/>
            </a:pPr>
            <a:r>
              <a:rPr lang="en-US" sz="1400" i="1" dirty="0">
                <a:solidFill>
                  <a:prstClr val="black"/>
                </a:solidFill>
                <a:latin typeface="Arial"/>
                <a:ea typeface="ヒラギノ角ゴ Pro W3" charset="-128"/>
              </a:rPr>
              <a:t>a) during a retrofire</a:t>
            </a:r>
          </a:p>
          <a:p>
            <a:pPr>
              <a:defRPr/>
            </a:pPr>
            <a:r>
              <a:rPr lang="en-US" sz="1400" i="1" dirty="0">
                <a:solidFill>
                  <a:prstClr val="black"/>
                </a:solidFill>
                <a:latin typeface="Arial"/>
                <a:ea typeface="ヒラギノ角ゴ Pro W3" charset="-128"/>
              </a:rPr>
              <a:t>b) equilibrium condition in zero g.</a:t>
            </a:r>
          </a:p>
        </p:txBody>
      </p:sp>
      <p:sp>
        <p:nvSpPr>
          <p:cNvPr id="36875" name="TextBox 11"/>
          <p:cNvSpPr txBox="1">
            <a:spLocks noChangeArrowheads="1"/>
          </p:cNvSpPr>
          <p:nvPr/>
        </p:nvSpPr>
        <p:spPr bwMode="auto">
          <a:xfrm>
            <a:off x="7848600" y="2285985"/>
            <a:ext cx="384175" cy="307975"/>
          </a:xfrm>
          <a:prstGeom prst="rect">
            <a:avLst/>
          </a:prstGeom>
          <a:noFill/>
          <a:ln w="9525">
            <a:noFill/>
            <a:miter lim="800000"/>
            <a:headEnd/>
            <a:tailEnd/>
          </a:ln>
        </p:spPr>
        <p:txBody>
          <a:bodyPr wrap="none">
            <a:prstTxWarp prst="textNoShape">
              <a:avLst/>
            </a:prstTxWarp>
            <a:spAutoFit/>
          </a:bodyPr>
          <a:lstStyle/>
          <a:p>
            <a:r>
              <a:rPr lang="en-US" sz="1400">
                <a:solidFill>
                  <a:prstClr val="black"/>
                </a:solidFill>
                <a:latin typeface="Arial" charset="0"/>
                <a:ea typeface="ヒラギノ角ゴ Pro W3" charset="-128"/>
              </a:rPr>
              <a:t>(a)</a:t>
            </a:r>
          </a:p>
        </p:txBody>
      </p:sp>
      <p:sp>
        <p:nvSpPr>
          <p:cNvPr id="36876" name="TextBox 12"/>
          <p:cNvSpPr txBox="1">
            <a:spLocks noChangeArrowheads="1"/>
          </p:cNvSpPr>
          <p:nvPr/>
        </p:nvSpPr>
        <p:spPr bwMode="auto">
          <a:xfrm>
            <a:off x="7848600" y="3962385"/>
            <a:ext cx="393700" cy="307975"/>
          </a:xfrm>
          <a:prstGeom prst="rect">
            <a:avLst/>
          </a:prstGeom>
          <a:noFill/>
          <a:ln w="9525">
            <a:noFill/>
            <a:miter lim="800000"/>
            <a:headEnd/>
            <a:tailEnd/>
          </a:ln>
        </p:spPr>
        <p:txBody>
          <a:bodyPr wrap="none">
            <a:prstTxWarp prst="textNoShape">
              <a:avLst/>
            </a:prstTxWarp>
            <a:spAutoFit/>
          </a:bodyPr>
          <a:lstStyle/>
          <a:p>
            <a:r>
              <a:rPr lang="en-US" sz="1400">
                <a:solidFill>
                  <a:prstClr val="black"/>
                </a:solidFill>
                <a:latin typeface="Arial" charset="0"/>
                <a:ea typeface="ヒラギノ角ゴ Pro W3" charset="-128"/>
              </a:rPr>
              <a:t>(b)</a:t>
            </a:r>
          </a:p>
        </p:txBody>
      </p:sp>
      <p:sp>
        <p:nvSpPr>
          <p:cNvPr id="14" name="TextBox 13"/>
          <p:cNvSpPr txBox="1"/>
          <p:nvPr/>
        </p:nvSpPr>
        <p:spPr>
          <a:xfrm>
            <a:off x="3282950" y="990585"/>
            <a:ext cx="3933825" cy="369888"/>
          </a:xfrm>
          <a:prstGeom prst="rect">
            <a:avLst/>
          </a:prstGeom>
          <a:noFill/>
        </p:spPr>
        <p:txBody>
          <a:bodyPr wrap="none">
            <a:spAutoFit/>
          </a:bodyPr>
          <a:lstStyle/>
          <a:p>
            <a:pPr>
              <a:defRPr/>
            </a:pPr>
            <a:r>
              <a:rPr lang="en-US" i="1" dirty="0">
                <a:solidFill>
                  <a:prstClr val="black"/>
                </a:solidFill>
                <a:latin typeface="Arial"/>
                <a:ea typeface="ヒラギノ角ゴ Pro W3" charset="-128"/>
              </a:rPr>
              <a:t>MA-07 commander, Scott Carpenter</a:t>
            </a:r>
          </a:p>
        </p:txBody>
      </p:sp>
      <p:sp>
        <p:nvSpPr>
          <p:cNvPr id="15" name="TextBox 14"/>
          <p:cNvSpPr txBox="1"/>
          <p:nvPr/>
        </p:nvSpPr>
        <p:spPr>
          <a:xfrm>
            <a:off x="4786313" y="5333985"/>
            <a:ext cx="4173537" cy="830263"/>
          </a:xfrm>
          <a:prstGeom prst="rect">
            <a:avLst/>
          </a:prstGeom>
          <a:noFill/>
        </p:spPr>
        <p:txBody>
          <a:bodyPr>
            <a:spAutoFit/>
          </a:bodyPr>
          <a:lstStyle/>
          <a:p>
            <a:pPr>
              <a:defRPr/>
            </a:pPr>
            <a:r>
              <a:rPr lang="en-US" sz="1600" b="1" dirty="0">
                <a:solidFill>
                  <a:srgbClr val="1F497D"/>
                </a:solidFill>
                <a:latin typeface="Arial"/>
                <a:ea typeface="ヒラギノ角ゴ Pro W3" charset="-128"/>
              </a:rPr>
              <a:t>Lewis Research Center’s Experiment Principal Investigators:</a:t>
            </a:r>
          </a:p>
          <a:p>
            <a:pPr>
              <a:defRPr/>
            </a:pPr>
            <a:r>
              <a:rPr lang="en-US" sz="1600" dirty="0">
                <a:solidFill>
                  <a:srgbClr val="1F497D"/>
                </a:solidFill>
                <a:latin typeface="Arial"/>
                <a:ea typeface="ヒラギノ角ゴ Pro W3" charset="-128"/>
              </a:rPr>
              <a:t>D. </a:t>
            </a:r>
            <a:r>
              <a:rPr lang="en-US" sz="1600" dirty="0" err="1">
                <a:solidFill>
                  <a:srgbClr val="1F497D"/>
                </a:solidFill>
                <a:latin typeface="Arial"/>
                <a:ea typeface="ヒラギノ角ゴ Pro W3" charset="-128"/>
              </a:rPr>
              <a:t>Petrash</a:t>
            </a:r>
            <a:r>
              <a:rPr lang="en-US" sz="1600" dirty="0">
                <a:solidFill>
                  <a:srgbClr val="1F497D"/>
                </a:solidFill>
                <a:latin typeface="Arial"/>
                <a:ea typeface="ヒラギノ角ゴ Pro W3" charset="-128"/>
              </a:rPr>
              <a:t>, R. Nussle, and E. Otto</a:t>
            </a:r>
          </a:p>
        </p:txBody>
      </p:sp>
      <p:sp>
        <p:nvSpPr>
          <p:cNvPr id="3" name="Slide Number Placeholder 2"/>
          <p:cNvSpPr>
            <a:spLocks noGrp="1"/>
          </p:cNvSpPr>
          <p:nvPr>
            <p:ph type="sldNum" sz="quarter" idx="12"/>
          </p:nvPr>
        </p:nvSpPr>
        <p:spPr/>
        <p:txBody>
          <a:bodyPr/>
          <a:lstStyle/>
          <a:p>
            <a:pPr>
              <a:defRPr/>
            </a:pPr>
            <a:fld id="{DFC9EB3A-364E-6646-B2FB-73368096A51D}" type="slidenum">
              <a:rPr lang="en-US" smtClean="0"/>
              <a:pPr>
                <a:defRPr/>
              </a:pPr>
              <a:t>2</a:t>
            </a:fld>
            <a:endParaRPr lang="en-US"/>
          </a:p>
        </p:txBody>
      </p:sp>
    </p:spTree>
    <p:extLst>
      <p:ext uri="{BB962C8B-B14F-4D97-AF65-F5344CB8AC3E}">
        <p14:creationId xmlns:p14="http://schemas.microsoft.com/office/powerpoint/2010/main" val="71335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4"/>
          <p:cNvSpPr txBox="1">
            <a:spLocks noChangeArrowheads="1"/>
          </p:cNvSpPr>
          <p:nvPr/>
        </p:nvSpPr>
        <p:spPr>
          <a:xfrm>
            <a:off x="457200" y="-29184"/>
            <a:ext cx="8077200" cy="525875"/>
          </a:xfrm>
          <a:prstGeom prst="rect">
            <a:avLst/>
          </a:prstGeom>
          <a:noFill/>
        </p:spPr>
        <p:txBody>
          <a:bodyPr lIns="91430" tIns="45716" rIns="91430" bIns="45716" anchor="ctr"/>
          <a:lstStyle/>
          <a:p>
            <a:pPr algn="ctr" defTabSz="914400">
              <a:spcBef>
                <a:spcPct val="0"/>
              </a:spcBef>
              <a:defRPr/>
            </a:pPr>
            <a:r>
              <a:rPr lang="en-US" sz="2400" dirty="0" smtClean="0">
                <a:solidFill>
                  <a:srgbClr val="FFFFFF"/>
                </a:solidFill>
              </a:rPr>
              <a:t>Cryogenic Storage &amp; Handling - Applications </a:t>
            </a:r>
          </a:p>
        </p:txBody>
      </p:sp>
      <p:pic>
        <p:nvPicPr>
          <p:cNvPr id="24" name="Picture 23"/>
          <p:cNvPicPr/>
          <p:nvPr/>
        </p:nvPicPr>
        <p:blipFill rotWithShape="1">
          <a:blip r:embed="rId2" cstate="print">
            <a:extLst>
              <a:ext uri="{28A0092B-C50C-407E-A947-70E740481C1C}">
                <a14:useLocalDpi xmlns:a14="http://schemas.microsoft.com/office/drawing/2010/main" val="0"/>
              </a:ext>
            </a:extLst>
          </a:blip>
          <a:srcRect l="4686" t="3005" b="27070"/>
          <a:stretch/>
        </p:blipFill>
        <p:spPr bwMode="auto">
          <a:xfrm>
            <a:off x="114084" y="1094877"/>
            <a:ext cx="2857716" cy="1953123"/>
          </a:xfrm>
          <a:prstGeom prst="rect">
            <a:avLst/>
          </a:prstGeom>
          <a:noFill/>
          <a:ln>
            <a:solidFill>
              <a:schemeClr val="tx1"/>
            </a:solidFill>
          </a:ln>
        </p:spPr>
      </p:pic>
      <p:pic>
        <p:nvPicPr>
          <p:cNvPr id="25" name="Picture 24"/>
          <p:cNvPicPr/>
          <p:nvPr/>
        </p:nvPicPr>
        <p:blipFill>
          <a:blip r:embed="rId3">
            <a:extLst>
              <a:ext uri="{28A0092B-C50C-407E-A947-70E740481C1C}">
                <a14:useLocalDpi xmlns:a14="http://schemas.microsoft.com/office/drawing/2010/main" val="0"/>
              </a:ext>
            </a:extLst>
          </a:blip>
          <a:srcRect/>
          <a:stretch>
            <a:fillRect/>
          </a:stretch>
        </p:blipFill>
        <p:spPr bwMode="auto">
          <a:xfrm>
            <a:off x="3111998" y="1048297"/>
            <a:ext cx="3030013" cy="2037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r="23928"/>
          <a:stretch/>
        </p:blipFill>
        <p:spPr>
          <a:xfrm>
            <a:off x="6400378" y="3581400"/>
            <a:ext cx="2605444" cy="2333505"/>
          </a:xfrm>
          <a:prstGeom prst="rect">
            <a:avLst/>
          </a:prstGeom>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4645" y="1094877"/>
            <a:ext cx="2879356"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Group 30"/>
          <p:cNvGrpSpPr/>
          <p:nvPr/>
        </p:nvGrpSpPr>
        <p:grpSpPr>
          <a:xfrm>
            <a:off x="3356493" y="3445270"/>
            <a:ext cx="2968107" cy="2875280"/>
            <a:chOff x="5861226" y="3465513"/>
            <a:chExt cx="3274519" cy="2889754"/>
          </a:xfrm>
        </p:grpSpPr>
        <p:pic>
          <p:nvPicPr>
            <p:cNvPr id="33" name="Picture 32" descr="p7.png"/>
            <p:cNvPicPr/>
            <p:nvPr/>
          </p:nvPicPr>
          <p:blipFill>
            <a:blip r:embed="rId6" cstate="print"/>
            <a:stretch>
              <a:fillRect/>
            </a:stretch>
          </p:blipFill>
          <p:spPr>
            <a:xfrm>
              <a:off x="5861226" y="3473930"/>
              <a:ext cx="576262" cy="1463826"/>
            </a:xfrm>
            <a:prstGeom prst="rect">
              <a:avLst/>
            </a:prstGeom>
          </p:spPr>
        </p:pic>
        <p:pic>
          <p:nvPicPr>
            <p:cNvPr id="34" name="Picture 33" descr="plots_on_screen_7.jpg"/>
            <p:cNvPicPr/>
            <p:nvPr/>
          </p:nvPicPr>
          <p:blipFill>
            <a:blip r:embed="rId7" cstate="print"/>
            <a:stretch>
              <a:fillRect/>
            </a:stretch>
          </p:blipFill>
          <p:spPr>
            <a:xfrm>
              <a:off x="6415220" y="3465513"/>
              <a:ext cx="1535128" cy="1461837"/>
            </a:xfrm>
            <a:prstGeom prst="rect">
              <a:avLst/>
            </a:prstGeom>
          </p:spPr>
        </p:pic>
        <p:pic>
          <p:nvPicPr>
            <p:cNvPr id="35" name="Picture 34" descr="tank_impulsep7sec.png"/>
            <p:cNvPicPr/>
            <p:nvPr/>
          </p:nvPicPr>
          <p:blipFill rotWithShape="1">
            <a:blip r:embed="rId8" cstate="print"/>
            <a:srcRect l="1" r="52286"/>
            <a:stretch/>
          </p:blipFill>
          <p:spPr>
            <a:xfrm>
              <a:off x="7924554" y="3475919"/>
              <a:ext cx="1188720" cy="1461837"/>
            </a:xfrm>
            <a:prstGeom prst="rect">
              <a:avLst/>
            </a:prstGeom>
          </p:spPr>
        </p:pic>
        <p:pic>
          <p:nvPicPr>
            <p:cNvPr id="36" name="Picture 35" descr="p8.png"/>
            <p:cNvPicPr/>
            <p:nvPr/>
          </p:nvPicPr>
          <p:blipFill>
            <a:blip r:embed="rId9" cstate="print"/>
            <a:stretch>
              <a:fillRect/>
            </a:stretch>
          </p:blipFill>
          <p:spPr>
            <a:xfrm>
              <a:off x="5861226" y="4937756"/>
              <a:ext cx="616610" cy="1417511"/>
            </a:xfrm>
            <a:prstGeom prst="rect">
              <a:avLst/>
            </a:prstGeom>
          </p:spPr>
        </p:pic>
        <p:pic>
          <p:nvPicPr>
            <p:cNvPr id="37" name="Picture 36" descr="plots_on_screen_8.jpg"/>
            <p:cNvPicPr/>
            <p:nvPr/>
          </p:nvPicPr>
          <p:blipFill>
            <a:blip r:embed="rId10" cstate="print"/>
            <a:stretch>
              <a:fillRect/>
            </a:stretch>
          </p:blipFill>
          <p:spPr>
            <a:xfrm>
              <a:off x="6478927" y="4926230"/>
              <a:ext cx="1506295" cy="1417511"/>
            </a:xfrm>
            <a:prstGeom prst="rect">
              <a:avLst/>
            </a:prstGeom>
          </p:spPr>
        </p:pic>
        <p:pic>
          <p:nvPicPr>
            <p:cNvPr id="38" name="Picture 37" descr="tank_impulsep8sec.png"/>
            <p:cNvPicPr/>
            <p:nvPr/>
          </p:nvPicPr>
          <p:blipFill rotWithShape="1">
            <a:blip r:embed="rId11" cstate="print"/>
            <a:srcRect l="1" r="53536"/>
            <a:stretch/>
          </p:blipFill>
          <p:spPr>
            <a:xfrm>
              <a:off x="7947025" y="4905227"/>
              <a:ext cx="1188720" cy="1447800"/>
            </a:xfrm>
            <a:prstGeom prst="rect">
              <a:avLst/>
            </a:prstGeom>
          </p:spPr>
        </p:pic>
      </p:grpSp>
      <p:sp>
        <p:nvSpPr>
          <p:cNvPr id="32" name="TextBox 31"/>
          <p:cNvSpPr txBox="1"/>
          <p:nvPr/>
        </p:nvSpPr>
        <p:spPr>
          <a:xfrm>
            <a:off x="-10160" y="3110622"/>
            <a:ext cx="3721285" cy="276999"/>
          </a:xfrm>
          <a:prstGeom prst="rect">
            <a:avLst/>
          </a:prstGeom>
          <a:noFill/>
        </p:spPr>
        <p:txBody>
          <a:bodyPr wrap="square" rtlCol="0">
            <a:spAutoFit/>
          </a:bodyPr>
          <a:lstStyle/>
          <a:p>
            <a:r>
              <a:rPr lang="en-US" sz="1200" b="1" dirty="0" smtClean="0">
                <a:solidFill>
                  <a:srgbClr val="7030A0"/>
                </a:solidFill>
              </a:rPr>
              <a:t>Cryogenic Propellant Storage &amp; Transfer </a:t>
            </a:r>
            <a:endParaRPr lang="en-US" sz="1200" b="1" dirty="0">
              <a:solidFill>
                <a:srgbClr val="7030A0"/>
              </a:solidFill>
            </a:endParaRPr>
          </a:p>
        </p:txBody>
      </p:sp>
      <p:sp>
        <p:nvSpPr>
          <p:cNvPr id="42" name="TextBox 41"/>
          <p:cNvSpPr txBox="1"/>
          <p:nvPr/>
        </p:nvSpPr>
        <p:spPr>
          <a:xfrm>
            <a:off x="3458439" y="3114834"/>
            <a:ext cx="2072664" cy="276999"/>
          </a:xfrm>
          <a:prstGeom prst="rect">
            <a:avLst/>
          </a:prstGeom>
          <a:noFill/>
        </p:spPr>
        <p:txBody>
          <a:bodyPr wrap="square" rtlCol="0">
            <a:spAutoFit/>
          </a:bodyPr>
          <a:lstStyle/>
          <a:p>
            <a:r>
              <a:rPr lang="en-US" sz="1200" b="1" dirty="0" smtClean="0">
                <a:solidFill>
                  <a:srgbClr val="7030A0"/>
                </a:solidFill>
              </a:rPr>
              <a:t>ESA Columbus Free Flyer </a:t>
            </a:r>
            <a:endParaRPr lang="en-US" sz="1200" b="1" dirty="0">
              <a:solidFill>
                <a:srgbClr val="7030A0"/>
              </a:solidFill>
            </a:endParaRPr>
          </a:p>
        </p:txBody>
      </p:sp>
      <p:sp>
        <p:nvSpPr>
          <p:cNvPr id="43" name="TextBox 42"/>
          <p:cNvSpPr txBox="1"/>
          <p:nvPr/>
        </p:nvSpPr>
        <p:spPr>
          <a:xfrm>
            <a:off x="6317211" y="3085955"/>
            <a:ext cx="2492478" cy="276999"/>
          </a:xfrm>
          <a:prstGeom prst="rect">
            <a:avLst/>
          </a:prstGeom>
          <a:noFill/>
        </p:spPr>
        <p:txBody>
          <a:bodyPr wrap="square" rtlCol="0">
            <a:spAutoFit/>
          </a:bodyPr>
          <a:lstStyle/>
          <a:p>
            <a:r>
              <a:rPr lang="en-US" sz="1200" b="1" dirty="0" smtClean="0">
                <a:solidFill>
                  <a:srgbClr val="7030A0"/>
                </a:solidFill>
              </a:rPr>
              <a:t>Radio-frequency Mass Gauging </a:t>
            </a:r>
            <a:endParaRPr lang="en-US" sz="1200" b="1" dirty="0">
              <a:solidFill>
                <a:srgbClr val="7030A0"/>
              </a:solidFill>
            </a:endParaRPr>
          </a:p>
        </p:txBody>
      </p:sp>
      <p:sp>
        <p:nvSpPr>
          <p:cNvPr id="46" name="TextBox 45"/>
          <p:cNvSpPr txBox="1"/>
          <p:nvPr/>
        </p:nvSpPr>
        <p:spPr>
          <a:xfrm>
            <a:off x="3500917" y="6353186"/>
            <a:ext cx="2671283" cy="276999"/>
          </a:xfrm>
          <a:prstGeom prst="rect">
            <a:avLst/>
          </a:prstGeom>
          <a:noFill/>
        </p:spPr>
        <p:txBody>
          <a:bodyPr wrap="square" rtlCol="0">
            <a:spAutoFit/>
          </a:bodyPr>
          <a:lstStyle/>
          <a:p>
            <a:r>
              <a:rPr lang="en-US" sz="1200" b="1" dirty="0" smtClean="0">
                <a:solidFill>
                  <a:srgbClr val="7030A0"/>
                </a:solidFill>
              </a:rPr>
              <a:t>Capturing Liquid Slosh Dynamics </a:t>
            </a:r>
            <a:endParaRPr lang="en-US" sz="1200" b="1" dirty="0">
              <a:solidFill>
                <a:srgbClr val="7030A0"/>
              </a:solidFill>
            </a:endParaRPr>
          </a:p>
        </p:txBody>
      </p:sp>
      <p:sp>
        <p:nvSpPr>
          <p:cNvPr id="47" name="TextBox 46"/>
          <p:cNvSpPr txBox="1"/>
          <p:nvPr/>
        </p:nvSpPr>
        <p:spPr>
          <a:xfrm>
            <a:off x="6526461" y="6029342"/>
            <a:ext cx="2293388" cy="461665"/>
          </a:xfrm>
          <a:prstGeom prst="rect">
            <a:avLst/>
          </a:prstGeom>
          <a:noFill/>
        </p:spPr>
        <p:txBody>
          <a:bodyPr wrap="square" rtlCol="0">
            <a:spAutoFit/>
          </a:bodyPr>
          <a:lstStyle/>
          <a:p>
            <a:r>
              <a:rPr lang="en-US" sz="1200" b="1" dirty="0" smtClean="0">
                <a:solidFill>
                  <a:srgbClr val="7030A0"/>
                </a:solidFill>
              </a:rPr>
              <a:t>Model Validation: Tank Spray Droplet Pressure Control </a:t>
            </a:r>
            <a:endParaRPr lang="en-US" sz="1200" b="1" dirty="0">
              <a:solidFill>
                <a:srgbClr val="7030A0"/>
              </a:solidFill>
            </a:endParaRPr>
          </a:p>
        </p:txBody>
      </p:sp>
      <p:sp>
        <p:nvSpPr>
          <p:cNvPr id="27" name="TextBox 26"/>
          <p:cNvSpPr txBox="1"/>
          <p:nvPr/>
        </p:nvSpPr>
        <p:spPr>
          <a:xfrm>
            <a:off x="152400" y="2757130"/>
            <a:ext cx="3721285" cy="276999"/>
          </a:xfrm>
          <a:prstGeom prst="rect">
            <a:avLst/>
          </a:prstGeom>
          <a:noFill/>
        </p:spPr>
        <p:txBody>
          <a:bodyPr wrap="square" rtlCol="0">
            <a:spAutoFit/>
          </a:bodyPr>
          <a:lstStyle/>
          <a:p>
            <a:r>
              <a:rPr lang="en-US" sz="1200" b="1" dirty="0" smtClean="0">
                <a:solidFill>
                  <a:srgbClr val="7030A0"/>
                </a:solidFill>
              </a:rPr>
              <a:t>CPST </a:t>
            </a:r>
            <a:endParaRPr lang="en-US" sz="1200" b="1" dirty="0">
              <a:solidFill>
                <a:srgbClr val="7030A0"/>
              </a:solidFill>
            </a:endParaRPr>
          </a:p>
        </p:txBody>
      </p:sp>
      <p:sp>
        <p:nvSpPr>
          <p:cNvPr id="2" name="TextBox 1"/>
          <p:cNvSpPr txBox="1"/>
          <p:nvPr/>
        </p:nvSpPr>
        <p:spPr>
          <a:xfrm>
            <a:off x="76200" y="3581400"/>
            <a:ext cx="3200400" cy="2677656"/>
          </a:xfrm>
          <a:prstGeom prst="rect">
            <a:avLst/>
          </a:prstGeom>
          <a:noFill/>
        </p:spPr>
        <p:txBody>
          <a:bodyPr wrap="square" rtlCol="0">
            <a:spAutoFit/>
          </a:bodyPr>
          <a:lstStyle/>
          <a:p>
            <a:r>
              <a:rPr lang="en-US" sz="1400" b="1" dirty="0" smtClean="0">
                <a:solidFill>
                  <a:srgbClr val="FF0000"/>
                </a:solidFill>
              </a:rPr>
              <a:t>“The </a:t>
            </a:r>
            <a:r>
              <a:rPr lang="en-US" sz="1400" b="1" dirty="0">
                <a:solidFill>
                  <a:srgbClr val="FF0000"/>
                </a:solidFill>
              </a:rPr>
              <a:t>data obtained from these highly controlled and instrumented experiments in the microgravity environment will be critical for validating models that will be used to design integrated low- and zero-boil-off cryogenic fluid storage and utilization concepts for a wide range of missions</a:t>
            </a:r>
            <a:r>
              <a:rPr lang="en-US" sz="1400" b="1" dirty="0" smtClean="0">
                <a:solidFill>
                  <a:srgbClr val="FF0000"/>
                </a:solidFill>
              </a:rPr>
              <a:t>.” </a:t>
            </a:r>
          </a:p>
          <a:p>
            <a:endParaRPr lang="en-US" sz="1400" b="1" dirty="0" smtClean="0">
              <a:solidFill>
                <a:srgbClr val="FF0000"/>
              </a:solidFill>
            </a:endParaRPr>
          </a:p>
          <a:p>
            <a:r>
              <a:rPr lang="en-US" sz="1400" b="1" dirty="0" smtClean="0">
                <a:solidFill>
                  <a:srgbClr val="FF0000"/>
                </a:solidFill>
              </a:rPr>
              <a:t>Jeffrey Sheehy,</a:t>
            </a:r>
          </a:p>
          <a:p>
            <a:r>
              <a:rPr lang="en-US" sz="1400" b="1" dirty="0" smtClean="0">
                <a:solidFill>
                  <a:srgbClr val="FF0000"/>
                </a:solidFill>
              </a:rPr>
              <a:t>Senior </a:t>
            </a:r>
            <a:r>
              <a:rPr lang="en-US" sz="1400" b="1" dirty="0">
                <a:solidFill>
                  <a:srgbClr val="FF0000"/>
                </a:solidFill>
              </a:rPr>
              <a:t>Technical </a:t>
            </a:r>
            <a:r>
              <a:rPr lang="en-US" sz="1400" b="1" dirty="0" smtClean="0">
                <a:solidFill>
                  <a:srgbClr val="FF0000"/>
                </a:solidFill>
              </a:rPr>
              <a:t>Officer, STMD</a:t>
            </a:r>
            <a:endParaRPr lang="en-US" sz="1400" b="1" dirty="0">
              <a:solidFill>
                <a:srgbClr val="FF0000"/>
              </a:solidFill>
            </a:endParaRPr>
          </a:p>
        </p:txBody>
      </p:sp>
    </p:spTree>
    <p:extLst>
      <p:ext uri="{BB962C8B-B14F-4D97-AF65-F5344CB8AC3E}">
        <p14:creationId xmlns:p14="http://schemas.microsoft.com/office/powerpoint/2010/main" val="14235059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36"/>
          <p:cNvGrpSpPr>
            <a:grpSpLocks/>
          </p:cNvGrpSpPr>
          <p:nvPr/>
        </p:nvGrpSpPr>
        <p:grpSpPr bwMode="auto">
          <a:xfrm>
            <a:off x="463315" y="4756417"/>
            <a:ext cx="4492887" cy="2072439"/>
            <a:chOff x="4570413" y="1171575"/>
            <a:chExt cx="4429125" cy="2122488"/>
          </a:xfrm>
        </p:grpSpPr>
        <p:pic>
          <p:nvPicPr>
            <p:cNvPr id="12" name="Picture 13" descr="tank_assy1"/>
            <p:cNvPicPr>
              <a:picLocks noChangeAspect="1" noChangeArrowheads="1"/>
            </p:cNvPicPr>
            <p:nvPr/>
          </p:nvPicPr>
          <p:blipFill>
            <a:blip r:embed="rId3"/>
            <a:srcRect r="18182"/>
            <a:stretch>
              <a:fillRect/>
            </a:stretch>
          </p:blipFill>
          <p:spPr bwMode="auto">
            <a:xfrm>
              <a:off x="7353300" y="2184400"/>
              <a:ext cx="1401763" cy="965200"/>
            </a:xfrm>
            <a:prstGeom prst="rect">
              <a:avLst/>
            </a:prstGeom>
            <a:noFill/>
            <a:ln w="9525">
              <a:noFill/>
              <a:miter lim="800000"/>
              <a:headEnd/>
              <a:tailEnd/>
            </a:ln>
          </p:spPr>
        </p:pic>
        <p:sp>
          <p:nvSpPr>
            <p:cNvPr id="13" name="Rounded Rectangle 46"/>
            <p:cNvSpPr>
              <a:spLocks noChangeArrowheads="1"/>
            </p:cNvSpPr>
            <p:nvPr/>
          </p:nvSpPr>
          <p:spPr bwMode="auto">
            <a:xfrm>
              <a:off x="7848600" y="2057400"/>
              <a:ext cx="822325" cy="192088"/>
            </a:xfrm>
            <a:prstGeom prst="roundRect">
              <a:avLst>
                <a:gd name="adj" fmla="val 16667"/>
              </a:avLst>
            </a:prstGeom>
            <a:solidFill>
              <a:schemeClr val="accent1"/>
            </a:solidFill>
            <a:ln w="9525">
              <a:solidFill>
                <a:schemeClr val="tx1"/>
              </a:solidFill>
              <a:round/>
              <a:headEnd/>
              <a:tailEnd/>
            </a:ln>
          </p:spPr>
          <p:txBody>
            <a:bodyPr/>
            <a:lstStyle/>
            <a:p>
              <a:endParaRPr lang="en-US" sz="1000">
                <a:solidFill>
                  <a:srgbClr val="0C249C"/>
                </a:solidFill>
              </a:endParaRPr>
            </a:p>
          </p:txBody>
        </p:sp>
        <p:pic>
          <p:nvPicPr>
            <p:cNvPr id="14" name="Picture 12" descr="r2_vac_enc_assy3"/>
            <p:cNvPicPr>
              <a:picLocks noChangeAspect="1" noChangeArrowheads="1"/>
            </p:cNvPicPr>
            <p:nvPr/>
          </p:nvPicPr>
          <p:blipFill>
            <a:blip r:embed="rId4"/>
            <a:srcRect l="31766" t="3355" r="25308" b="3333"/>
            <a:stretch>
              <a:fillRect/>
            </a:stretch>
          </p:blipFill>
          <p:spPr bwMode="auto">
            <a:xfrm>
              <a:off x="6096000" y="1371600"/>
              <a:ext cx="1295400" cy="1589088"/>
            </a:xfrm>
            <a:prstGeom prst="rect">
              <a:avLst/>
            </a:prstGeom>
            <a:noFill/>
            <a:ln w="9525">
              <a:noFill/>
              <a:miter lim="800000"/>
              <a:headEnd/>
              <a:tailEnd/>
            </a:ln>
          </p:spPr>
        </p:pic>
        <p:sp>
          <p:nvSpPr>
            <p:cNvPr id="15" name="Rounded Rectangle 45"/>
            <p:cNvSpPr>
              <a:spLocks noChangeArrowheads="1"/>
            </p:cNvSpPr>
            <p:nvPr/>
          </p:nvSpPr>
          <p:spPr bwMode="auto">
            <a:xfrm>
              <a:off x="7281863" y="1460500"/>
              <a:ext cx="1635125" cy="477838"/>
            </a:xfrm>
            <a:prstGeom prst="roundRect">
              <a:avLst>
                <a:gd name="adj" fmla="val 16667"/>
              </a:avLst>
            </a:prstGeom>
            <a:solidFill>
              <a:schemeClr val="accent1"/>
            </a:solidFill>
            <a:ln w="9525">
              <a:solidFill>
                <a:schemeClr val="tx1"/>
              </a:solidFill>
              <a:round/>
              <a:headEnd/>
              <a:tailEnd/>
            </a:ln>
          </p:spPr>
          <p:txBody>
            <a:bodyPr/>
            <a:lstStyle/>
            <a:p>
              <a:endParaRPr lang="en-US" sz="1000">
                <a:solidFill>
                  <a:srgbClr val="0C249C"/>
                </a:solidFill>
              </a:endParaRPr>
            </a:p>
          </p:txBody>
        </p:sp>
        <p:pic>
          <p:nvPicPr>
            <p:cNvPr id="16" name="Picture 28" descr="ZBot-3-spraybar-image001.jpg"/>
            <p:cNvPicPr>
              <a:picLocks noChangeAspect="1"/>
            </p:cNvPicPr>
            <p:nvPr/>
          </p:nvPicPr>
          <p:blipFill>
            <a:blip r:embed="rId5"/>
            <a:srcRect/>
            <a:stretch>
              <a:fillRect/>
            </a:stretch>
          </p:blipFill>
          <p:spPr bwMode="auto">
            <a:xfrm>
              <a:off x="4570413" y="1466850"/>
              <a:ext cx="1500188" cy="1449388"/>
            </a:xfrm>
            <a:prstGeom prst="rect">
              <a:avLst/>
            </a:prstGeom>
            <a:solidFill>
              <a:schemeClr val="bg1">
                <a:lumMod val="85000"/>
              </a:schemeClr>
            </a:solidFill>
            <a:ln w="9525">
              <a:noFill/>
              <a:miter lim="800000"/>
              <a:headEnd/>
              <a:tailEnd/>
            </a:ln>
          </p:spPr>
        </p:pic>
        <p:sp>
          <p:nvSpPr>
            <p:cNvPr id="18" name="Rounded Rectangle 43"/>
            <p:cNvSpPr>
              <a:spLocks noChangeArrowheads="1"/>
            </p:cNvSpPr>
            <p:nvPr/>
          </p:nvSpPr>
          <p:spPr bwMode="auto">
            <a:xfrm>
              <a:off x="5526088" y="2892425"/>
              <a:ext cx="1062037" cy="309563"/>
            </a:xfrm>
            <a:prstGeom prst="roundRect">
              <a:avLst>
                <a:gd name="adj" fmla="val 16667"/>
              </a:avLst>
            </a:prstGeom>
            <a:solidFill>
              <a:schemeClr val="accent1"/>
            </a:solidFill>
            <a:ln w="9525">
              <a:solidFill>
                <a:schemeClr val="tx1"/>
              </a:solidFill>
              <a:round/>
              <a:headEnd/>
              <a:tailEnd/>
            </a:ln>
          </p:spPr>
          <p:txBody>
            <a:bodyPr/>
            <a:lstStyle/>
            <a:p>
              <a:endParaRPr lang="en-US" sz="1000">
                <a:solidFill>
                  <a:srgbClr val="0C249C"/>
                </a:solidFill>
              </a:endParaRPr>
            </a:p>
          </p:txBody>
        </p:sp>
        <p:sp>
          <p:nvSpPr>
            <p:cNvPr id="19" name="Line 14"/>
            <p:cNvSpPr>
              <a:spLocks noChangeShapeType="1"/>
            </p:cNvSpPr>
            <p:nvPr/>
          </p:nvSpPr>
          <p:spPr bwMode="auto">
            <a:xfrm flipH="1">
              <a:off x="6850063" y="2136775"/>
              <a:ext cx="569912" cy="274638"/>
            </a:xfrm>
            <a:prstGeom prst="line">
              <a:avLst/>
            </a:prstGeom>
            <a:noFill/>
            <a:ln w="15875">
              <a:solidFill>
                <a:srgbClr val="FFC000"/>
              </a:solidFill>
              <a:round/>
              <a:headEnd/>
              <a:tailEnd type="stealth" w="med" len="lg"/>
            </a:ln>
          </p:spPr>
          <p:txBody>
            <a:bodyPr lIns="0" tIns="0" rIns="0" bIns="0">
              <a:spAutoFit/>
            </a:bodyPr>
            <a:lstStyle/>
            <a:p>
              <a:endParaRPr lang="en-US"/>
            </a:p>
          </p:txBody>
        </p:sp>
        <p:sp>
          <p:nvSpPr>
            <p:cNvPr id="20" name="Line 15"/>
            <p:cNvSpPr>
              <a:spLocks noChangeShapeType="1"/>
            </p:cNvSpPr>
            <p:nvPr/>
          </p:nvSpPr>
          <p:spPr bwMode="auto">
            <a:xfrm flipH="1">
              <a:off x="8027988" y="2219325"/>
              <a:ext cx="98425" cy="212725"/>
            </a:xfrm>
            <a:prstGeom prst="line">
              <a:avLst/>
            </a:prstGeom>
            <a:noFill/>
            <a:ln w="19050">
              <a:solidFill>
                <a:srgbClr val="FFC000"/>
              </a:solidFill>
              <a:round/>
              <a:headEnd/>
              <a:tailEnd type="stealth" w="lg" len="lg"/>
            </a:ln>
          </p:spPr>
          <p:txBody>
            <a:bodyPr lIns="0" tIns="0" rIns="0" bIns="0">
              <a:spAutoFit/>
            </a:bodyPr>
            <a:lstStyle/>
            <a:p>
              <a:endParaRPr lang="en-US"/>
            </a:p>
          </p:txBody>
        </p:sp>
        <p:sp>
          <p:nvSpPr>
            <p:cNvPr id="21" name="Text Box 16"/>
            <p:cNvSpPr txBox="1">
              <a:spLocks noChangeArrowheads="1"/>
            </p:cNvSpPr>
            <p:nvPr/>
          </p:nvSpPr>
          <p:spPr bwMode="auto">
            <a:xfrm>
              <a:off x="7904163" y="2076450"/>
              <a:ext cx="711200" cy="153988"/>
            </a:xfrm>
            <a:prstGeom prst="rect">
              <a:avLst/>
            </a:prstGeom>
            <a:noFill/>
            <a:ln w="28575">
              <a:noFill/>
              <a:miter lim="800000"/>
              <a:headEnd/>
              <a:tailEnd/>
            </a:ln>
          </p:spPr>
          <p:txBody>
            <a:bodyPr wrap="none" lIns="0" tIns="0" rIns="0" bIns="0">
              <a:spAutoFit/>
            </a:bodyPr>
            <a:lstStyle/>
            <a:p>
              <a:pPr algn="ctr"/>
              <a:r>
                <a:rPr lang="en-US" sz="1000" b="1" dirty="0">
                  <a:solidFill>
                    <a:srgbClr val="000000"/>
                  </a:solidFill>
                  <a:sym typeface="Symbol" pitchFamily="18" charset="2"/>
                </a:rPr>
                <a:t>Cold Finger</a:t>
              </a:r>
              <a:endParaRPr lang="en-US" sz="1000" b="1" dirty="0">
                <a:solidFill>
                  <a:srgbClr val="000000"/>
                </a:solidFill>
              </a:endParaRPr>
            </a:p>
          </p:txBody>
        </p:sp>
        <p:sp>
          <p:nvSpPr>
            <p:cNvPr id="22" name="Line 17"/>
            <p:cNvSpPr>
              <a:spLocks noChangeShapeType="1"/>
            </p:cNvSpPr>
            <p:nvPr/>
          </p:nvSpPr>
          <p:spPr bwMode="auto">
            <a:xfrm flipV="1">
              <a:off x="7373938" y="2557463"/>
              <a:ext cx="701675" cy="382587"/>
            </a:xfrm>
            <a:prstGeom prst="line">
              <a:avLst/>
            </a:prstGeom>
            <a:noFill/>
            <a:ln w="15875">
              <a:solidFill>
                <a:srgbClr val="FFC000"/>
              </a:solidFill>
              <a:round/>
              <a:headEnd/>
              <a:tailEnd type="stealth" w="med" len="lg"/>
            </a:ln>
          </p:spPr>
          <p:txBody>
            <a:bodyPr lIns="0" tIns="0" rIns="0" bIns="0">
              <a:spAutoFit/>
            </a:bodyPr>
            <a:lstStyle/>
            <a:p>
              <a:endParaRPr lang="en-US"/>
            </a:p>
          </p:txBody>
        </p:sp>
        <p:grpSp>
          <p:nvGrpSpPr>
            <p:cNvPr id="23" name="Group 47"/>
            <p:cNvGrpSpPr>
              <a:grpSpLocks/>
            </p:cNvGrpSpPr>
            <p:nvPr/>
          </p:nvGrpSpPr>
          <p:grpSpPr bwMode="auto">
            <a:xfrm>
              <a:off x="6737350" y="2947988"/>
              <a:ext cx="1108075" cy="346075"/>
              <a:chOff x="6746240" y="3230880"/>
              <a:chExt cx="1219200" cy="442951"/>
            </a:xfrm>
          </p:grpSpPr>
          <p:sp>
            <p:nvSpPr>
              <p:cNvPr id="37" name="Rounded Rectangle 44"/>
              <p:cNvSpPr>
                <a:spLocks noChangeArrowheads="1"/>
              </p:cNvSpPr>
              <p:nvPr/>
            </p:nvSpPr>
            <p:spPr bwMode="auto">
              <a:xfrm>
                <a:off x="6746240" y="3230880"/>
                <a:ext cx="1219200" cy="426720"/>
              </a:xfrm>
              <a:prstGeom prst="roundRect">
                <a:avLst>
                  <a:gd name="adj" fmla="val 16667"/>
                </a:avLst>
              </a:prstGeom>
              <a:solidFill>
                <a:schemeClr val="accent1"/>
              </a:solidFill>
              <a:ln w="9525">
                <a:solidFill>
                  <a:schemeClr val="tx1"/>
                </a:solidFill>
                <a:round/>
                <a:headEnd/>
                <a:tailEnd/>
              </a:ln>
            </p:spPr>
            <p:txBody>
              <a:bodyPr/>
              <a:lstStyle/>
              <a:p>
                <a:endParaRPr lang="en-US" sz="1000">
                  <a:solidFill>
                    <a:srgbClr val="0C249C"/>
                  </a:solidFill>
                </a:endParaRPr>
              </a:p>
            </p:txBody>
          </p:sp>
          <p:sp>
            <p:nvSpPr>
              <p:cNvPr id="38" name="Text Box 18"/>
              <p:cNvSpPr txBox="1">
                <a:spLocks noChangeArrowheads="1"/>
              </p:cNvSpPr>
              <p:nvPr/>
            </p:nvSpPr>
            <p:spPr bwMode="auto">
              <a:xfrm>
                <a:off x="6753860" y="3279776"/>
                <a:ext cx="1191260" cy="394055"/>
              </a:xfrm>
              <a:prstGeom prst="rect">
                <a:avLst/>
              </a:prstGeom>
              <a:noFill/>
              <a:ln w="28575">
                <a:noFill/>
                <a:miter lim="800000"/>
                <a:headEnd/>
                <a:tailEnd/>
              </a:ln>
            </p:spPr>
            <p:txBody>
              <a:bodyPr lIns="0" tIns="0" rIns="0" bIns="0">
                <a:spAutoFit/>
              </a:bodyPr>
              <a:lstStyle/>
              <a:p>
                <a:pPr algn="ctr"/>
                <a:r>
                  <a:rPr lang="en-US" sz="1000" b="1" dirty="0">
                    <a:solidFill>
                      <a:srgbClr val="000000"/>
                    </a:solidFill>
                  </a:rPr>
                  <a:t>Mixing/Cooling: Sub-Cooled Jet</a:t>
                </a:r>
              </a:p>
            </p:txBody>
          </p:sp>
        </p:grpSp>
        <p:sp>
          <p:nvSpPr>
            <p:cNvPr id="24" name="Text Box 19"/>
            <p:cNvSpPr txBox="1">
              <a:spLocks noChangeArrowheads="1"/>
            </p:cNvSpPr>
            <p:nvPr/>
          </p:nvSpPr>
          <p:spPr bwMode="auto">
            <a:xfrm>
              <a:off x="7299325" y="1993900"/>
              <a:ext cx="436563" cy="153988"/>
            </a:xfrm>
            <a:prstGeom prst="rect">
              <a:avLst/>
            </a:prstGeom>
            <a:noFill/>
            <a:ln w="28575">
              <a:noFill/>
              <a:miter lim="800000"/>
              <a:headEnd/>
              <a:tailEnd/>
            </a:ln>
          </p:spPr>
          <p:txBody>
            <a:bodyPr lIns="0" tIns="0" rIns="0" bIns="0">
              <a:spAutoFit/>
            </a:bodyPr>
            <a:lstStyle/>
            <a:p>
              <a:r>
                <a:rPr lang="en-US" sz="1000" b="1">
                  <a:solidFill>
                    <a:srgbClr val="0C249C"/>
                  </a:solidFill>
                  <a:sym typeface="Symbol" pitchFamily="18" charset="2"/>
                </a:rPr>
                <a:t> LAD</a:t>
              </a:r>
              <a:endParaRPr lang="en-US" sz="1000" b="1">
                <a:solidFill>
                  <a:srgbClr val="0C249C"/>
                </a:solidFill>
              </a:endParaRPr>
            </a:p>
          </p:txBody>
        </p:sp>
        <p:sp>
          <p:nvSpPr>
            <p:cNvPr id="25" name="Line 20"/>
            <p:cNvSpPr>
              <a:spLocks noChangeShapeType="1"/>
            </p:cNvSpPr>
            <p:nvPr/>
          </p:nvSpPr>
          <p:spPr bwMode="auto">
            <a:xfrm flipH="1" flipV="1">
              <a:off x="6672263" y="2390775"/>
              <a:ext cx="646112" cy="552450"/>
            </a:xfrm>
            <a:prstGeom prst="line">
              <a:avLst/>
            </a:prstGeom>
            <a:noFill/>
            <a:ln w="15875">
              <a:solidFill>
                <a:srgbClr val="FFC000"/>
              </a:solidFill>
              <a:round/>
              <a:headEnd/>
              <a:tailEnd type="triangle" w="med" len="lg"/>
            </a:ln>
          </p:spPr>
          <p:txBody>
            <a:bodyPr/>
            <a:lstStyle/>
            <a:p>
              <a:endParaRPr lang="en-US"/>
            </a:p>
          </p:txBody>
        </p:sp>
        <p:sp>
          <p:nvSpPr>
            <p:cNvPr id="27" name="Line 23"/>
            <p:cNvSpPr>
              <a:spLocks noChangeShapeType="1"/>
            </p:cNvSpPr>
            <p:nvPr/>
          </p:nvSpPr>
          <p:spPr bwMode="auto">
            <a:xfrm>
              <a:off x="7578725" y="2136775"/>
              <a:ext cx="257175" cy="381000"/>
            </a:xfrm>
            <a:prstGeom prst="line">
              <a:avLst/>
            </a:prstGeom>
            <a:noFill/>
            <a:ln w="15875">
              <a:solidFill>
                <a:srgbClr val="FFC000"/>
              </a:solidFill>
              <a:round/>
              <a:headEnd/>
              <a:tailEnd type="triangle" w="med" len="lg"/>
            </a:ln>
          </p:spPr>
          <p:txBody>
            <a:bodyPr/>
            <a:lstStyle/>
            <a:p>
              <a:endParaRPr lang="en-US"/>
            </a:p>
          </p:txBody>
        </p:sp>
        <p:sp>
          <p:nvSpPr>
            <p:cNvPr id="28" name="Text Box 24"/>
            <p:cNvSpPr txBox="1">
              <a:spLocks noChangeArrowheads="1"/>
            </p:cNvSpPr>
            <p:nvPr/>
          </p:nvSpPr>
          <p:spPr bwMode="auto">
            <a:xfrm>
              <a:off x="7207250" y="1439863"/>
              <a:ext cx="1792288" cy="554037"/>
            </a:xfrm>
            <a:prstGeom prst="rect">
              <a:avLst/>
            </a:prstGeom>
            <a:noFill/>
            <a:ln w="9525">
              <a:noFill/>
              <a:miter lim="800000"/>
              <a:headEnd/>
              <a:tailEnd/>
            </a:ln>
          </p:spPr>
          <p:txBody>
            <a:bodyPr>
              <a:spAutoFit/>
            </a:bodyPr>
            <a:lstStyle/>
            <a:p>
              <a:pPr algn="ctr">
                <a:spcBef>
                  <a:spcPct val="50000"/>
                </a:spcBef>
              </a:pPr>
              <a:r>
                <a:rPr lang="en-US" sz="1000" b="1" dirty="0">
                  <a:solidFill>
                    <a:srgbClr val="000000"/>
                  </a:solidFill>
                  <a:cs typeface="Arial" pitchFamily="34" charset="0"/>
                </a:rPr>
                <a:t>Broad Area Cooling: </a:t>
              </a:r>
              <a:r>
                <a:rPr lang="en-US" sz="1000" dirty="0" err="1">
                  <a:solidFill>
                    <a:srgbClr val="000000"/>
                  </a:solidFill>
                  <a:cs typeface="Arial" pitchFamily="34" charset="0"/>
                </a:rPr>
                <a:t>Radiative</a:t>
              </a:r>
              <a:r>
                <a:rPr lang="en-US" sz="1000" dirty="0">
                  <a:solidFill>
                    <a:srgbClr val="000000"/>
                  </a:solidFill>
                  <a:cs typeface="Arial" pitchFamily="34" charset="0"/>
                </a:rPr>
                <a:t> Loss to Cooled Isolation-Jacket</a:t>
              </a:r>
            </a:p>
          </p:txBody>
        </p:sp>
        <p:sp>
          <p:nvSpPr>
            <p:cNvPr id="29" name="Line 25"/>
            <p:cNvSpPr>
              <a:spLocks noChangeShapeType="1"/>
            </p:cNvSpPr>
            <p:nvPr/>
          </p:nvSpPr>
          <p:spPr bwMode="auto">
            <a:xfrm flipH="1">
              <a:off x="6677025" y="1671638"/>
              <a:ext cx="673100" cy="188912"/>
            </a:xfrm>
            <a:prstGeom prst="line">
              <a:avLst/>
            </a:prstGeom>
            <a:noFill/>
            <a:ln w="15875">
              <a:solidFill>
                <a:srgbClr val="FFC000"/>
              </a:solidFill>
              <a:round/>
              <a:headEnd/>
              <a:tailEnd type="triangle" w="med" len="lg"/>
            </a:ln>
          </p:spPr>
          <p:txBody>
            <a:bodyPr/>
            <a:lstStyle/>
            <a:p>
              <a:endParaRPr lang="en-US"/>
            </a:p>
          </p:txBody>
        </p:sp>
        <p:sp>
          <p:nvSpPr>
            <p:cNvPr id="30" name="Line 26"/>
            <p:cNvSpPr>
              <a:spLocks noChangeShapeType="1"/>
            </p:cNvSpPr>
            <p:nvPr/>
          </p:nvSpPr>
          <p:spPr bwMode="auto">
            <a:xfrm flipH="1">
              <a:off x="7062788" y="1717675"/>
              <a:ext cx="287337" cy="184150"/>
            </a:xfrm>
            <a:prstGeom prst="line">
              <a:avLst/>
            </a:prstGeom>
            <a:noFill/>
            <a:ln w="15875">
              <a:solidFill>
                <a:srgbClr val="FFC000"/>
              </a:solidFill>
              <a:round/>
              <a:headEnd/>
              <a:tailEnd type="triangle" w="med" len="lg"/>
            </a:ln>
          </p:spPr>
          <p:txBody>
            <a:bodyPr/>
            <a:lstStyle/>
            <a:p>
              <a:endParaRPr lang="en-US"/>
            </a:p>
          </p:txBody>
        </p:sp>
        <p:sp>
          <p:nvSpPr>
            <p:cNvPr id="31" name="Line 27"/>
            <p:cNvSpPr>
              <a:spLocks noChangeShapeType="1"/>
            </p:cNvSpPr>
            <p:nvPr/>
          </p:nvSpPr>
          <p:spPr bwMode="auto">
            <a:xfrm>
              <a:off x="6772275" y="1865313"/>
              <a:ext cx="290513" cy="36512"/>
            </a:xfrm>
            <a:prstGeom prst="line">
              <a:avLst/>
            </a:prstGeom>
            <a:noFill/>
            <a:ln w="15875">
              <a:solidFill>
                <a:srgbClr val="FF0000"/>
              </a:solidFill>
              <a:round/>
              <a:headEnd type="triangle" w="med" len="med"/>
              <a:tailEnd type="triangle" w="med" len="lg"/>
            </a:ln>
          </p:spPr>
          <p:txBody>
            <a:bodyPr/>
            <a:lstStyle/>
            <a:p>
              <a:endParaRPr lang="en-US"/>
            </a:p>
          </p:txBody>
        </p:sp>
        <p:sp>
          <p:nvSpPr>
            <p:cNvPr id="32" name="Text Box 28"/>
            <p:cNvSpPr txBox="1">
              <a:spLocks noChangeArrowheads="1"/>
            </p:cNvSpPr>
            <p:nvPr/>
          </p:nvSpPr>
          <p:spPr bwMode="auto">
            <a:xfrm>
              <a:off x="5103813" y="1171575"/>
              <a:ext cx="2006600" cy="246063"/>
            </a:xfrm>
            <a:prstGeom prst="rect">
              <a:avLst/>
            </a:prstGeom>
            <a:noFill/>
            <a:ln w="9525">
              <a:noFill/>
              <a:miter lim="800000"/>
              <a:headEnd/>
              <a:tailEnd/>
            </a:ln>
          </p:spPr>
          <p:txBody>
            <a:bodyPr>
              <a:spAutoFit/>
            </a:bodyPr>
            <a:lstStyle/>
            <a:p>
              <a:pPr algn="ctr">
                <a:spcBef>
                  <a:spcPct val="50000"/>
                </a:spcBef>
              </a:pPr>
              <a:r>
                <a:rPr lang="en-US" sz="1000" b="1">
                  <a:solidFill>
                    <a:srgbClr val="0C249C"/>
                  </a:solidFill>
                </a:rPr>
                <a:t>NonCondensable Pressurant</a:t>
              </a:r>
            </a:p>
          </p:txBody>
        </p:sp>
        <p:sp>
          <p:nvSpPr>
            <p:cNvPr id="33" name="Line 29"/>
            <p:cNvSpPr>
              <a:spLocks noChangeShapeType="1"/>
            </p:cNvSpPr>
            <p:nvPr/>
          </p:nvSpPr>
          <p:spPr bwMode="auto">
            <a:xfrm>
              <a:off x="6094413" y="1400175"/>
              <a:ext cx="550862" cy="481013"/>
            </a:xfrm>
            <a:prstGeom prst="line">
              <a:avLst/>
            </a:prstGeom>
            <a:noFill/>
            <a:ln w="15875">
              <a:solidFill>
                <a:srgbClr val="FFC000"/>
              </a:solidFill>
              <a:round/>
              <a:headEnd/>
              <a:tailEnd type="triangle" w="med" len="lg"/>
            </a:ln>
          </p:spPr>
          <p:txBody>
            <a:bodyPr/>
            <a:lstStyle/>
            <a:p>
              <a:endParaRPr lang="en-US"/>
            </a:p>
          </p:txBody>
        </p:sp>
        <p:sp>
          <p:nvSpPr>
            <p:cNvPr id="34" name="Text Box 18"/>
            <p:cNvSpPr txBox="1">
              <a:spLocks noChangeArrowheads="1"/>
            </p:cNvSpPr>
            <p:nvPr/>
          </p:nvSpPr>
          <p:spPr bwMode="auto">
            <a:xfrm>
              <a:off x="5505450" y="2898775"/>
              <a:ext cx="1109663" cy="307777"/>
            </a:xfrm>
            <a:prstGeom prst="rect">
              <a:avLst/>
            </a:prstGeom>
            <a:noFill/>
            <a:ln w="28575">
              <a:noFill/>
              <a:miter lim="800000"/>
              <a:headEnd/>
              <a:tailEnd/>
            </a:ln>
          </p:spPr>
          <p:txBody>
            <a:bodyPr lIns="0" tIns="0" rIns="0" bIns="0">
              <a:spAutoFit/>
            </a:bodyPr>
            <a:lstStyle/>
            <a:p>
              <a:pPr algn="ctr"/>
              <a:r>
                <a:rPr lang="en-US" sz="1000" dirty="0">
                  <a:solidFill>
                    <a:srgbClr val="FFFFFF"/>
                  </a:solidFill>
                </a:rPr>
                <a:t> </a:t>
              </a:r>
              <a:r>
                <a:rPr lang="en-US" sz="1000" b="1" dirty="0">
                  <a:solidFill>
                    <a:srgbClr val="000000"/>
                  </a:solidFill>
                </a:rPr>
                <a:t>Mixing/Cooling: Spray-Bar </a:t>
              </a:r>
            </a:p>
          </p:txBody>
        </p:sp>
        <p:sp>
          <p:nvSpPr>
            <p:cNvPr id="35" name="Line 20"/>
            <p:cNvSpPr>
              <a:spLocks noChangeShapeType="1"/>
            </p:cNvSpPr>
            <p:nvPr/>
          </p:nvSpPr>
          <p:spPr bwMode="auto">
            <a:xfrm flipH="1" flipV="1">
              <a:off x="5294313" y="2136775"/>
              <a:ext cx="766762" cy="747713"/>
            </a:xfrm>
            <a:prstGeom prst="line">
              <a:avLst/>
            </a:prstGeom>
            <a:noFill/>
            <a:ln w="15875">
              <a:solidFill>
                <a:srgbClr val="FFC000"/>
              </a:solidFill>
              <a:round/>
              <a:headEnd/>
              <a:tailEnd type="triangle" w="med" len="lg"/>
            </a:ln>
          </p:spPr>
          <p:txBody>
            <a:bodyPr/>
            <a:lstStyle/>
            <a:p>
              <a:endParaRPr lang="en-US"/>
            </a:p>
          </p:txBody>
        </p:sp>
        <p:sp>
          <p:nvSpPr>
            <p:cNvPr id="36" name="Line 29"/>
            <p:cNvSpPr>
              <a:spLocks noChangeShapeType="1"/>
            </p:cNvSpPr>
            <p:nvPr/>
          </p:nvSpPr>
          <p:spPr bwMode="auto">
            <a:xfrm flipH="1">
              <a:off x="5376863" y="1400175"/>
              <a:ext cx="565150" cy="457200"/>
            </a:xfrm>
            <a:prstGeom prst="line">
              <a:avLst/>
            </a:prstGeom>
            <a:noFill/>
            <a:ln w="15875">
              <a:solidFill>
                <a:srgbClr val="FFC000"/>
              </a:solidFill>
              <a:round/>
              <a:headEnd/>
              <a:tailEnd type="triangle" w="med" len="lg"/>
            </a:ln>
          </p:spPr>
          <p:txBody>
            <a:bodyPr/>
            <a:lstStyle/>
            <a:p>
              <a:endParaRPr lang="en-US"/>
            </a:p>
          </p:txBody>
        </p:sp>
      </p:grpSp>
      <p:sp>
        <p:nvSpPr>
          <p:cNvPr id="7171" name="Title 4"/>
          <p:cNvSpPr>
            <a:spLocks noGrp="1"/>
          </p:cNvSpPr>
          <p:nvPr>
            <p:ph type="title"/>
          </p:nvPr>
        </p:nvSpPr>
        <p:spPr>
          <a:xfrm>
            <a:off x="952500" y="14964"/>
            <a:ext cx="7239000" cy="461665"/>
          </a:xfrm>
        </p:spPr>
        <p:txBody>
          <a:bodyPr/>
          <a:lstStyle/>
          <a:p>
            <a:r>
              <a:rPr lang="en-US" dirty="0"/>
              <a:t>Cryogenic Storage &amp; Handling</a:t>
            </a:r>
            <a:endParaRPr lang="en-US" i="1" dirty="0" smtClean="0">
              <a:ea typeface="ヒラギノ角ゴ Pro W3"/>
              <a:cs typeface="ヒラギノ角ゴ Pro W3"/>
            </a:endParaRPr>
          </a:p>
        </p:txBody>
      </p:sp>
      <p:grpSp>
        <p:nvGrpSpPr>
          <p:cNvPr id="2" name="Group 13"/>
          <p:cNvGrpSpPr>
            <a:grpSpLocks/>
          </p:cNvGrpSpPr>
          <p:nvPr/>
        </p:nvGrpSpPr>
        <p:grpSpPr bwMode="auto">
          <a:xfrm>
            <a:off x="281375" y="690402"/>
            <a:ext cx="7888287" cy="4148409"/>
            <a:chOff x="304800" y="886120"/>
            <a:chExt cx="7889081" cy="5286080"/>
          </a:xfrm>
        </p:grpSpPr>
        <p:cxnSp>
          <p:nvCxnSpPr>
            <p:cNvPr id="7" name="Straight Connector 6"/>
            <p:cNvCxnSpPr/>
            <p:nvPr/>
          </p:nvCxnSpPr>
          <p:spPr bwMode="auto">
            <a:xfrm>
              <a:off x="546124" y="886120"/>
              <a:ext cx="7646170" cy="0"/>
            </a:xfrm>
            <a:prstGeom prst="line">
              <a:avLst/>
            </a:prstGeom>
            <a:ln w="38100">
              <a:solidFill>
                <a:schemeClr val="tx1">
                  <a:lumMod val="60000"/>
                  <a:lumOff val="4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bwMode="auto">
            <a:xfrm>
              <a:off x="717592" y="967078"/>
              <a:ext cx="7474702" cy="0"/>
            </a:xfrm>
            <a:prstGeom prst="line">
              <a:avLst/>
            </a:prstGeom>
            <a:ln w="38100">
              <a:solidFill>
                <a:schemeClr val="tx1">
                  <a:lumMod val="40000"/>
                  <a:lumOff val="6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bwMode="auto">
            <a:xfrm>
              <a:off x="901760" y="1049624"/>
              <a:ext cx="7292121" cy="0"/>
            </a:xfrm>
            <a:prstGeom prst="line">
              <a:avLst/>
            </a:prstGeom>
            <a:ln w="38100">
              <a:solidFill>
                <a:schemeClr val="tx1">
                  <a:lumMod val="20000"/>
                  <a:lumOff val="8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80" name="Straight Connector 12"/>
            <p:cNvCxnSpPr>
              <a:cxnSpLocks noChangeShapeType="1"/>
            </p:cNvCxnSpPr>
            <p:nvPr/>
          </p:nvCxnSpPr>
          <p:spPr bwMode="auto">
            <a:xfrm rot="5400000">
              <a:off x="-2338240" y="3529160"/>
              <a:ext cx="5286080" cy="0"/>
            </a:xfrm>
            <a:prstGeom prst="line">
              <a:avLst/>
            </a:prstGeom>
            <a:noFill/>
            <a:ln w="12700" algn="ctr">
              <a:solidFill>
                <a:srgbClr val="000000"/>
              </a:solidFill>
              <a:round/>
              <a:headEnd/>
              <a:tailEnd/>
            </a:ln>
          </p:spPr>
        </p:cxnSp>
      </p:grpSp>
      <p:sp>
        <p:nvSpPr>
          <p:cNvPr id="26" name="Content Placeholder 2"/>
          <p:cNvSpPr>
            <a:spLocks noGrp="1"/>
          </p:cNvSpPr>
          <p:nvPr>
            <p:ph idx="1"/>
          </p:nvPr>
        </p:nvSpPr>
        <p:spPr>
          <a:xfrm>
            <a:off x="319796" y="908592"/>
            <a:ext cx="5833046" cy="3690211"/>
          </a:xfrm>
        </p:spPr>
        <p:txBody>
          <a:bodyPr>
            <a:noAutofit/>
          </a:bodyPr>
          <a:lstStyle/>
          <a:p>
            <a:pPr>
              <a:spcBef>
                <a:spcPts val="0"/>
              </a:spcBef>
              <a:buNone/>
              <a:defRPr/>
            </a:pPr>
            <a:r>
              <a:rPr lang="en-US" sz="1600" b="1" dirty="0"/>
              <a:t>Zero Boil-Off Tank Experiment (ZBOT</a:t>
            </a:r>
            <a:r>
              <a:rPr lang="en-US" sz="1600" b="1" dirty="0" smtClean="0"/>
              <a:t>) - 2016 </a:t>
            </a:r>
          </a:p>
          <a:p>
            <a:pPr marL="234950" indent="-234950">
              <a:spcBef>
                <a:spcPts val="0"/>
              </a:spcBef>
              <a:defRPr/>
            </a:pPr>
            <a:r>
              <a:rPr lang="en-US" sz="1600" dirty="0"/>
              <a:t>Will </a:t>
            </a:r>
            <a:r>
              <a:rPr lang="en-US" sz="1600" dirty="0" smtClean="0"/>
              <a:t>study </a:t>
            </a:r>
            <a:r>
              <a:rPr lang="en-US" sz="1600" dirty="0"/>
              <a:t>storage tank pressurization &amp; pressure reduction </a:t>
            </a:r>
            <a:r>
              <a:rPr lang="en-US" sz="1600" dirty="0" smtClean="0"/>
              <a:t>through fluid </a:t>
            </a:r>
            <a:r>
              <a:rPr lang="en-US" sz="1600" dirty="0"/>
              <a:t>mixing in </a:t>
            </a:r>
            <a:r>
              <a:rPr lang="en-US" sz="1600" dirty="0" smtClean="0"/>
              <a:t>microgravity (ZBOT-1).</a:t>
            </a:r>
            <a:endParaRPr lang="en-US" sz="1600" dirty="0"/>
          </a:p>
          <a:p>
            <a:pPr marL="234950" indent="-234950">
              <a:spcBef>
                <a:spcPts val="0"/>
              </a:spcBef>
              <a:defRPr/>
            </a:pPr>
            <a:r>
              <a:rPr lang="en-US" sz="1600" dirty="0" smtClean="0"/>
              <a:t>Add the effects of non-condensable gasses (</a:t>
            </a:r>
            <a:r>
              <a:rPr lang="en-US" sz="1600" dirty="0"/>
              <a:t>ZBOT-2). The presence of </a:t>
            </a:r>
            <a:r>
              <a:rPr lang="en-US" sz="1600" dirty="0" smtClean="0"/>
              <a:t>non-</a:t>
            </a:r>
            <a:r>
              <a:rPr lang="en-US" sz="1600" dirty="0" err="1" smtClean="0"/>
              <a:t>condensables</a:t>
            </a:r>
            <a:r>
              <a:rPr lang="en-US" sz="1600" dirty="0" smtClean="0"/>
              <a:t> </a:t>
            </a:r>
            <a:r>
              <a:rPr lang="en-US" sz="1600" dirty="0"/>
              <a:t>produces barriers to the transport of </a:t>
            </a:r>
            <a:r>
              <a:rPr lang="en-US" sz="1600" dirty="0" smtClean="0"/>
              <a:t> </a:t>
            </a:r>
            <a:r>
              <a:rPr lang="en-US" sz="1600" dirty="0"/>
              <a:t>vapor to and from the interface creating gradients of the gaseous concentrations along the </a:t>
            </a:r>
            <a:r>
              <a:rPr lang="en-US" sz="1600" dirty="0" smtClean="0"/>
              <a:t>interface may give rise to Marangoni convection. </a:t>
            </a:r>
            <a:r>
              <a:rPr lang="en-US" sz="1600" dirty="0"/>
              <a:t>This </a:t>
            </a:r>
            <a:r>
              <a:rPr lang="en-US" sz="1600" dirty="0" smtClean="0"/>
              <a:t>changes </a:t>
            </a:r>
            <a:r>
              <a:rPr lang="en-US" sz="1600" dirty="0"/>
              <a:t>the </a:t>
            </a:r>
            <a:r>
              <a:rPr lang="en-US" sz="1600" dirty="0" smtClean="0"/>
              <a:t>pressurization and pressure reduction </a:t>
            </a:r>
            <a:r>
              <a:rPr lang="en-US" sz="1600" dirty="0"/>
              <a:t>rates.</a:t>
            </a:r>
            <a:endParaRPr lang="en-US" sz="1600" dirty="0" smtClean="0"/>
          </a:p>
          <a:p>
            <a:pPr marL="234950" indent="-234950">
              <a:spcBef>
                <a:spcPts val="0"/>
              </a:spcBef>
              <a:defRPr/>
            </a:pPr>
            <a:r>
              <a:rPr lang="en-US" sz="1600" dirty="0" smtClean="0"/>
              <a:t>ZBOT-3 will </a:t>
            </a:r>
            <a:r>
              <a:rPr lang="en-US" sz="1600" dirty="0"/>
              <a:t>characterize tank thermal destratification and pressure reduction </a:t>
            </a:r>
            <a:r>
              <a:rPr lang="en-US" sz="1600" dirty="0" smtClean="0"/>
              <a:t>through active cooling schemes for: </a:t>
            </a:r>
            <a:r>
              <a:rPr lang="en-US" sz="1600" dirty="0"/>
              <a:t>(i) sub-cooled jet mixing (ii) </a:t>
            </a:r>
            <a:r>
              <a:rPr lang="en-US" sz="1600" dirty="0" smtClean="0"/>
              <a:t>droplet spray-bar </a:t>
            </a:r>
            <a:r>
              <a:rPr lang="en-US" sz="1600" dirty="0"/>
              <a:t>mixing; and (iii) broad area cooling with intermittent mixing</a:t>
            </a:r>
            <a:r>
              <a:rPr lang="en-US" sz="1600" dirty="0" smtClean="0"/>
              <a:t>.</a:t>
            </a:r>
          </a:p>
          <a:p>
            <a:pPr marL="234950" indent="-234950">
              <a:spcBef>
                <a:spcPts val="0"/>
              </a:spcBef>
              <a:defRPr/>
            </a:pPr>
            <a:r>
              <a:rPr lang="en-US" sz="1600" u="sng" dirty="0" smtClean="0"/>
              <a:t>ZBOT</a:t>
            </a:r>
            <a:r>
              <a:rPr lang="en-US" sz="1600" dirty="0" smtClean="0"/>
              <a:t> provides an instrumented test section with controllable BCs; </a:t>
            </a:r>
            <a:r>
              <a:rPr lang="en-US" sz="1600" dirty="0" err="1" smtClean="0"/>
              <a:t>velocimetry</a:t>
            </a:r>
            <a:r>
              <a:rPr lang="en-US" sz="1600" dirty="0" smtClean="0"/>
              <a:t>; and flow visualization.</a:t>
            </a:r>
          </a:p>
          <a:p>
            <a:pPr marL="231775" indent="-231775">
              <a:spcBef>
                <a:spcPts val="0"/>
              </a:spcBef>
              <a:buNone/>
              <a:defRPr/>
            </a:pPr>
            <a:r>
              <a:rPr lang="en-US" sz="1600" dirty="0" smtClean="0"/>
              <a:t>	</a:t>
            </a:r>
            <a:endParaRPr lang="en-US" sz="3200" dirty="0" smtClean="0"/>
          </a:p>
          <a:p>
            <a:pPr>
              <a:buFontTx/>
              <a:buNone/>
              <a:defRPr/>
            </a:pPr>
            <a:endParaRPr lang="en-US" sz="3200" dirty="0" smtClean="0"/>
          </a:p>
        </p:txBody>
      </p:sp>
      <p:pic>
        <p:nvPicPr>
          <p:cNvPr id="39" name="Picture 2" descr="C:\Users\wsheredy\Documents\Bill's Folders\Pics from iPhone - 8-9-12\IMG_0305.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537427" y="864821"/>
            <a:ext cx="2224071" cy="1780300"/>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45"/>
          <p:cNvSpPr txBox="1">
            <a:spLocks noChangeArrowheads="1"/>
          </p:cNvSpPr>
          <p:nvPr/>
        </p:nvSpPr>
        <p:spPr bwMode="auto">
          <a:xfrm>
            <a:off x="6623987" y="2624648"/>
            <a:ext cx="2054322" cy="276999"/>
          </a:xfrm>
          <a:prstGeom prst="rect">
            <a:avLst/>
          </a:prstGeom>
          <a:noFill/>
          <a:ln w="9525">
            <a:noFill/>
            <a:miter lim="800000"/>
            <a:headEnd/>
            <a:tailEnd/>
          </a:ln>
        </p:spPr>
        <p:txBody>
          <a:bodyPr wrap="square">
            <a:spAutoFit/>
          </a:bodyPr>
          <a:lstStyle/>
          <a:p>
            <a:pPr algn="ctr">
              <a:spcBef>
                <a:spcPct val="50000"/>
              </a:spcBef>
            </a:pPr>
            <a:r>
              <a:rPr lang="en-US" sz="1200" b="1" i="1" dirty="0" smtClean="0">
                <a:latin typeface="Helvetica" pitchFamily="-128" charset="0"/>
                <a:cs typeface="Times" pitchFamily="-107" charset="0"/>
              </a:rPr>
              <a:t>ZBOT EU</a:t>
            </a:r>
            <a:endParaRPr lang="en-US" sz="1200" b="1" i="1" dirty="0">
              <a:latin typeface="Helvetica" pitchFamily="-128" charset="0"/>
              <a:cs typeface="Times" pitchFamily="-107" charset="0"/>
            </a:endParaRPr>
          </a:p>
        </p:txBody>
      </p:sp>
      <p:sp>
        <p:nvSpPr>
          <p:cNvPr id="41" name="Slide Number Placeholder 3"/>
          <p:cNvSpPr txBox="1">
            <a:spLocks/>
          </p:cNvSpPr>
          <p:nvPr/>
        </p:nvSpPr>
        <p:spPr bwMode="auto">
          <a:xfrm>
            <a:off x="8761498" y="6607346"/>
            <a:ext cx="349250" cy="184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defTabSz="457200" rtl="0" fontAlgn="auto">
              <a:spcBef>
                <a:spcPts val="0"/>
              </a:spcBef>
              <a:spcAft>
                <a:spcPts val="0"/>
              </a:spcAft>
              <a:defRPr sz="1600" kern="1200">
                <a:solidFill>
                  <a:srgbClr val="3D86AB"/>
                </a:solidFill>
                <a:latin typeface="+mn-lt"/>
                <a:ea typeface="+mn-ea"/>
                <a:cs typeface="+mn-cs"/>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a:lstStyle>
          <a:p>
            <a:pPr>
              <a:defRPr/>
            </a:pPr>
            <a:fld id="{1E091521-2F57-4489-B35F-63D4B1DC3913}" type="slidenum">
              <a:rPr lang="en-US" sz="1000" smtClean="0">
                <a:solidFill>
                  <a:srgbClr val="003296"/>
                </a:solidFill>
              </a:rPr>
              <a:pPr>
                <a:defRPr/>
              </a:pPr>
              <a:t>21</a:t>
            </a:fld>
            <a:endParaRPr lang="en-US" sz="1000" dirty="0">
              <a:solidFill>
                <a:srgbClr val="003296"/>
              </a:solidFill>
            </a:endParaRPr>
          </a:p>
        </p:txBody>
      </p:sp>
      <p:sp>
        <p:nvSpPr>
          <p:cNvPr id="43" name="Rectangle 4"/>
          <p:cNvSpPr>
            <a:spLocks noChangeArrowheads="1"/>
          </p:cNvSpPr>
          <p:nvPr/>
        </p:nvSpPr>
        <p:spPr bwMode="auto">
          <a:xfrm>
            <a:off x="5446590" y="6251832"/>
            <a:ext cx="3119428" cy="430179"/>
          </a:xfrm>
          <a:prstGeom prst="roundRect">
            <a:avLst/>
          </a:prstGeom>
          <a:solidFill>
            <a:srgbClr val="FFFFFF"/>
          </a:solidFill>
          <a:ln cmpd="tri">
            <a:gradFill flip="none" rotWithShape="1">
              <a:gsLst>
                <a:gs pos="0">
                  <a:schemeClr val="accent6"/>
                </a:gs>
                <a:gs pos="25000">
                  <a:srgbClr val="21D6E0"/>
                </a:gs>
                <a:gs pos="75000">
                  <a:srgbClr val="0087E6"/>
                </a:gs>
                <a:gs pos="100000">
                  <a:srgbClr val="005CBF"/>
                </a:gs>
              </a:gsLst>
              <a:lin ang="2700000" scaled="1"/>
              <a:tileRect/>
            </a:gradFill>
            <a:headEnd/>
            <a:tailEnd/>
          </a:ln>
          <a:scene3d>
            <a:camera prst="orthographicFront"/>
            <a:lightRig rig="soft" dir="t">
              <a:rot lat="0" lon="0" rev="2400000"/>
            </a:lightRig>
          </a:scene3d>
        </p:spPr>
        <p:style>
          <a:lnRef idx="2">
            <a:schemeClr val="accent6"/>
          </a:lnRef>
          <a:fillRef idx="1">
            <a:schemeClr val="lt1"/>
          </a:fillRef>
          <a:effectRef idx="0">
            <a:schemeClr val="accent6"/>
          </a:effectRef>
          <a:fontRef idx="minor">
            <a:schemeClr val="dk1"/>
          </a:fontRef>
        </p:style>
        <p:txBody>
          <a:bodyPr lIns="90487" tIns="44450" rIns="90487" bIns="44450"/>
          <a:lstStyle/>
          <a:p>
            <a:pPr marL="92075" lvl="0" indent="-92075">
              <a:lnSpc>
                <a:spcPct val="80000"/>
              </a:lnSpc>
              <a:spcBef>
                <a:spcPct val="20000"/>
              </a:spcBef>
            </a:pPr>
            <a:r>
              <a:rPr lang="en-US" sz="1200" b="1" i="1" dirty="0" smtClean="0">
                <a:solidFill>
                  <a:srgbClr val="003296"/>
                </a:solidFill>
                <a:latin typeface="Arial" charset="0"/>
              </a:rPr>
              <a:t>PI: </a:t>
            </a:r>
            <a:r>
              <a:rPr lang="en-US" sz="1200" dirty="0" smtClean="0">
                <a:solidFill>
                  <a:srgbClr val="003296"/>
                </a:solidFill>
                <a:latin typeface="Arial" charset="0"/>
              </a:rPr>
              <a:t>Dr. Mohammad Kassemi, NCSER</a:t>
            </a:r>
            <a:endParaRPr lang="en-US" sz="1200" dirty="0">
              <a:solidFill>
                <a:srgbClr val="003296"/>
              </a:solidFill>
              <a:latin typeface="Arial" charset="0"/>
            </a:endParaRPr>
          </a:p>
          <a:p>
            <a:pPr marL="92075" lvl="0" indent="-92075">
              <a:lnSpc>
                <a:spcPct val="80000"/>
              </a:lnSpc>
              <a:spcBef>
                <a:spcPct val="20000"/>
              </a:spcBef>
            </a:pPr>
            <a:r>
              <a:rPr lang="en-US" sz="1200" b="1" i="1" dirty="0" smtClean="0">
                <a:solidFill>
                  <a:srgbClr val="003296"/>
                </a:solidFill>
                <a:latin typeface="Arial" charset="0"/>
              </a:rPr>
              <a:t>Co-I:</a:t>
            </a:r>
            <a:r>
              <a:rPr lang="en-US" sz="1200" dirty="0" smtClean="0">
                <a:solidFill>
                  <a:srgbClr val="003296"/>
                </a:solidFill>
                <a:latin typeface="Arial" charset="0"/>
              </a:rPr>
              <a:t> Dr. David Chato, NASA, </a:t>
            </a:r>
            <a:r>
              <a:rPr lang="en-US" sz="1200" dirty="0">
                <a:solidFill>
                  <a:srgbClr val="003296"/>
                </a:solidFill>
                <a:latin typeface="Arial" charset="0"/>
              </a:rPr>
              <a:t>GRC</a:t>
            </a:r>
          </a:p>
        </p:txBody>
      </p:sp>
      <p:pic>
        <p:nvPicPr>
          <p:cNvPr id="42" name="Picture 41"/>
          <p:cNvPicPr>
            <a:picLocks noChangeAspect="1"/>
          </p:cNvPicPr>
          <p:nvPr/>
        </p:nvPicPr>
        <p:blipFill rotWithShape="1">
          <a:blip r:embed="rId7" cstate="print">
            <a:extLst>
              <a:ext uri="{28A0092B-C50C-407E-A947-70E740481C1C}">
                <a14:useLocalDpi xmlns:a14="http://schemas.microsoft.com/office/drawing/2010/main" val="0"/>
              </a:ext>
            </a:extLst>
          </a:blip>
          <a:srcRect t="6992" r="46613"/>
          <a:stretch/>
        </p:blipFill>
        <p:spPr>
          <a:xfrm>
            <a:off x="5446590" y="4421925"/>
            <a:ext cx="1559714" cy="1699778"/>
          </a:xfrm>
          <a:prstGeom prst="rect">
            <a:avLst/>
          </a:prstGeom>
        </p:spPr>
      </p:pic>
      <p:pic>
        <p:nvPicPr>
          <p:cNvPr id="44" name="Picture 43"/>
          <p:cNvPicPr>
            <a:picLocks noChangeAspect="1"/>
          </p:cNvPicPr>
          <p:nvPr/>
        </p:nvPicPr>
        <p:blipFill rotWithShape="1">
          <a:blip r:embed="rId8" cstate="print">
            <a:extLst>
              <a:ext uri="{28A0092B-C50C-407E-A947-70E740481C1C}">
                <a14:useLocalDpi xmlns:a14="http://schemas.microsoft.com/office/drawing/2010/main" val="0"/>
              </a:ext>
            </a:extLst>
          </a:blip>
          <a:srcRect t="6016" r="50169"/>
          <a:stretch/>
        </p:blipFill>
        <p:spPr>
          <a:xfrm>
            <a:off x="7531064" y="3440082"/>
            <a:ext cx="1405059" cy="1656556"/>
          </a:xfrm>
          <a:prstGeom prst="rect">
            <a:avLst/>
          </a:prstGeom>
        </p:spPr>
      </p:pic>
      <p:sp>
        <p:nvSpPr>
          <p:cNvPr id="3" name="TextBox 2"/>
          <p:cNvSpPr txBox="1"/>
          <p:nvPr/>
        </p:nvSpPr>
        <p:spPr>
          <a:xfrm>
            <a:off x="6152842" y="2901647"/>
            <a:ext cx="2783282" cy="600164"/>
          </a:xfrm>
          <a:prstGeom prst="rect">
            <a:avLst/>
          </a:prstGeom>
        </p:spPr>
        <p:txBody>
          <a:bodyPr wrap="square" rtlCol="0">
            <a:spAutoFit/>
          </a:bodyPr>
          <a:lstStyle/>
          <a:p>
            <a:pPr algn="ctr"/>
            <a:r>
              <a:rPr lang="en-US" sz="1100" b="1" dirty="0" smtClean="0">
                <a:solidFill>
                  <a:schemeClr val="tx2">
                    <a:lumMod val="50000"/>
                    <a:lumOff val="50000"/>
                  </a:schemeClr>
                </a:solidFill>
              </a:rPr>
              <a:t>Effect of Noncondensable on Flow and  Temperature Fields during Jet cooling  Pressure Control</a:t>
            </a:r>
          </a:p>
        </p:txBody>
      </p:sp>
      <p:sp>
        <p:nvSpPr>
          <p:cNvPr id="5" name="TextBox 4"/>
          <p:cNvSpPr txBox="1"/>
          <p:nvPr/>
        </p:nvSpPr>
        <p:spPr>
          <a:xfrm>
            <a:off x="6008915" y="3603811"/>
            <a:ext cx="1436914" cy="600164"/>
          </a:xfrm>
          <a:prstGeom prst="rect">
            <a:avLst/>
          </a:prstGeom>
        </p:spPr>
        <p:txBody>
          <a:bodyPr wrap="square" rtlCol="0">
            <a:spAutoFit/>
          </a:bodyPr>
          <a:lstStyle/>
          <a:p>
            <a:r>
              <a:rPr lang="en-US" sz="1100" dirty="0" smtClean="0">
                <a:solidFill>
                  <a:srgbClr val="000000"/>
                </a:solidFill>
              </a:rPr>
              <a:t>Pure Vapor - Cool Jet envelopes the Ullage </a:t>
            </a:r>
          </a:p>
        </p:txBody>
      </p:sp>
      <p:sp>
        <p:nvSpPr>
          <p:cNvPr id="46" name="TextBox 45"/>
          <p:cNvSpPr txBox="1"/>
          <p:nvPr/>
        </p:nvSpPr>
        <p:spPr>
          <a:xfrm>
            <a:off x="7151319" y="5236633"/>
            <a:ext cx="1846684" cy="769441"/>
          </a:xfrm>
          <a:prstGeom prst="rect">
            <a:avLst/>
          </a:prstGeom>
        </p:spPr>
        <p:txBody>
          <a:bodyPr wrap="square" rtlCol="0">
            <a:spAutoFit/>
          </a:bodyPr>
          <a:lstStyle/>
          <a:p>
            <a:r>
              <a:rPr lang="en-US" sz="1100" dirty="0" smtClean="0">
                <a:solidFill>
                  <a:srgbClr val="000000"/>
                </a:solidFill>
              </a:rPr>
              <a:t>Marangoni Flow Due to  </a:t>
            </a:r>
          </a:p>
          <a:p>
            <a:r>
              <a:rPr lang="en-US" sz="1100" dirty="0" smtClean="0">
                <a:solidFill>
                  <a:srgbClr val="000000"/>
                </a:solidFill>
              </a:rPr>
              <a:t>Noncondensable Impedes Penetration of Cool jet around the Ullage</a:t>
            </a:r>
          </a:p>
        </p:txBody>
      </p:sp>
      <p:cxnSp>
        <p:nvCxnSpPr>
          <p:cNvPr id="10" name="Straight Arrow Connector 9"/>
          <p:cNvCxnSpPr/>
          <p:nvPr/>
        </p:nvCxnSpPr>
        <p:spPr bwMode="auto">
          <a:xfrm flipH="1" flipV="1">
            <a:off x="6695102" y="5026187"/>
            <a:ext cx="456217" cy="31072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168" name="Straight Arrow Connector 7167"/>
          <p:cNvCxnSpPr/>
          <p:nvPr/>
        </p:nvCxnSpPr>
        <p:spPr bwMode="auto">
          <a:xfrm flipV="1">
            <a:off x="6886219" y="3985012"/>
            <a:ext cx="1244814" cy="6859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503153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E091521-2F57-4489-B35F-63D4B1DC3913}" type="slidenum">
              <a:rPr lang="en-US" smtClean="0">
                <a:solidFill>
                  <a:srgbClr val="003296"/>
                </a:solidFill>
              </a:rPr>
              <a:pPr>
                <a:defRPr/>
              </a:pPr>
              <a:t>22</a:t>
            </a:fld>
            <a:endParaRPr lang="en-US">
              <a:solidFill>
                <a:srgbClr val="003296"/>
              </a:solidFill>
            </a:endParaRPr>
          </a:p>
        </p:txBody>
      </p:sp>
      <p:sp>
        <p:nvSpPr>
          <p:cNvPr id="6" name="Title 5"/>
          <p:cNvSpPr>
            <a:spLocks noGrp="1"/>
          </p:cNvSpPr>
          <p:nvPr>
            <p:ph type="title"/>
          </p:nvPr>
        </p:nvSpPr>
        <p:spPr>
          <a:prstGeom prst="rect">
            <a:avLst/>
          </a:prstGeom>
        </p:spPr>
        <p:txBody>
          <a:bodyPr wrap="none">
            <a:spAutoFit/>
          </a:bodyPr>
          <a:lstStyle/>
          <a:p>
            <a:r>
              <a:rPr lang="en-US" dirty="0"/>
              <a:t>http://psi.nasa.gov</a:t>
            </a:r>
          </a:p>
        </p:txBody>
      </p:sp>
      <p:pic>
        <p:nvPicPr>
          <p:cNvPr id="2" name="Picture 1"/>
          <p:cNvPicPr>
            <a:picLocks noChangeAspect="1"/>
          </p:cNvPicPr>
          <p:nvPr/>
        </p:nvPicPr>
        <p:blipFill>
          <a:blip r:embed="rId2"/>
          <a:stretch>
            <a:fillRect/>
          </a:stretch>
        </p:blipFill>
        <p:spPr>
          <a:xfrm>
            <a:off x="201816" y="543833"/>
            <a:ext cx="8615157" cy="4157473"/>
          </a:xfrm>
          <a:prstGeom prst="rect">
            <a:avLst/>
          </a:prstGeom>
        </p:spPr>
      </p:pic>
      <p:pic>
        <p:nvPicPr>
          <p:cNvPr id="3" name="Picture 2"/>
          <p:cNvPicPr>
            <a:picLocks noChangeAspect="1"/>
          </p:cNvPicPr>
          <p:nvPr/>
        </p:nvPicPr>
        <p:blipFill>
          <a:blip r:embed="rId3"/>
          <a:stretch>
            <a:fillRect/>
          </a:stretch>
        </p:blipFill>
        <p:spPr>
          <a:xfrm>
            <a:off x="1834094" y="4800678"/>
            <a:ext cx="5350600" cy="2051011"/>
          </a:xfrm>
          <a:prstGeom prst="rect">
            <a:avLst/>
          </a:prstGeom>
        </p:spPr>
      </p:pic>
    </p:spTree>
    <p:extLst>
      <p:ext uri="{BB962C8B-B14F-4D97-AF65-F5344CB8AC3E}">
        <p14:creationId xmlns:p14="http://schemas.microsoft.com/office/powerpoint/2010/main" val="360731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4" name="Slide Number Placeholder 3"/>
          <p:cNvSpPr>
            <a:spLocks noGrp="1"/>
          </p:cNvSpPr>
          <p:nvPr>
            <p:ph type="sldNum" sz="quarter" idx="10"/>
          </p:nvPr>
        </p:nvSpPr>
        <p:spPr/>
        <p:txBody>
          <a:bodyPr/>
          <a:lstStyle/>
          <a:p>
            <a:pPr>
              <a:defRPr/>
            </a:pPr>
            <a:fld id="{1E091521-2F57-4489-B35F-63D4B1DC3913}" type="slidenum">
              <a:rPr lang="en-US" smtClean="0">
                <a:solidFill>
                  <a:srgbClr val="003296"/>
                </a:solidFill>
              </a:rPr>
              <a:pPr>
                <a:defRPr/>
              </a:pPr>
              <a:t>23</a:t>
            </a:fld>
            <a:endParaRPr lang="en-US">
              <a:solidFill>
                <a:srgbClr val="003296"/>
              </a:solidFill>
            </a:endParaRPr>
          </a:p>
        </p:txBody>
      </p:sp>
    </p:spTree>
    <p:extLst>
      <p:ext uri="{BB962C8B-B14F-4D97-AF65-F5344CB8AC3E}">
        <p14:creationId xmlns:p14="http://schemas.microsoft.com/office/powerpoint/2010/main" val="319743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apillaryRi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59492" y="3482109"/>
            <a:ext cx="5214956" cy="293341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581" y="686817"/>
            <a:ext cx="3506081" cy="4382601"/>
          </a:xfrm>
          <a:prstGeom prst="rect">
            <a:avLst/>
          </a:prstGeom>
        </p:spPr>
      </p:pic>
    </p:spTree>
    <p:extLst>
      <p:ext uri="{BB962C8B-B14F-4D97-AF65-F5344CB8AC3E}">
        <p14:creationId xmlns:p14="http://schemas.microsoft.com/office/powerpoint/2010/main" val="13920121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E_DT_O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00233" y="783762"/>
            <a:ext cx="4846022" cy="2725888"/>
          </a:xfrm>
          <a:prstGeom prst="rect">
            <a:avLst/>
          </a:prstGeom>
        </p:spPr>
      </p:pic>
      <p:pic>
        <p:nvPicPr>
          <p:cNvPr id="7" name="DE_DT_FOUR">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133098" y="3623640"/>
            <a:ext cx="4804584" cy="2702579"/>
          </a:xfrm>
          <a:prstGeom prst="rect">
            <a:avLst/>
          </a:prstGeom>
        </p:spPr>
      </p:pic>
    </p:spTree>
    <p:extLst>
      <p:ext uri="{BB962C8B-B14F-4D97-AF65-F5344CB8AC3E}">
        <p14:creationId xmlns:p14="http://schemas.microsoft.com/office/powerpoint/2010/main" val="17633393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Priorities for Adiabatic Two-Phase Flows</a:t>
            </a:r>
            <a:endParaRPr lang="en-US" dirty="0"/>
          </a:p>
        </p:txBody>
      </p:sp>
      <p:sp>
        <p:nvSpPr>
          <p:cNvPr id="3" name="Content Placeholder 2"/>
          <p:cNvSpPr>
            <a:spLocks noGrp="1"/>
          </p:cNvSpPr>
          <p:nvPr>
            <p:ph idx="1"/>
          </p:nvPr>
        </p:nvSpPr>
        <p:spPr>
          <a:xfrm>
            <a:off x="334537" y="908825"/>
            <a:ext cx="4315522" cy="1154151"/>
          </a:xfrm>
        </p:spPr>
        <p:txBody>
          <a:bodyPr/>
          <a:lstStyle/>
          <a:p>
            <a:pPr marL="0" indent="0">
              <a:buNone/>
            </a:pPr>
            <a:r>
              <a:rPr lang="en-US" sz="1600" u="sng" dirty="0" smtClean="0"/>
              <a:t>Priority # 1</a:t>
            </a:r>
            <a:r>
              <a:rPr lang="en-US" sz="1600" dirty="0" smtClean="0"/>
              <a:t>:</a:t>
            </a:r>
            <a:endParaRPr lang="en-US" sz="1600" dirty="0"/>
          </a:p>
          <a:p>
            <a:pPr marL="0" indent="0">
              <a:buNone/>
            </a:pPr>
            <a:r>
              <a:rPr lang="en-US" sz="1600" dirty="0"/>
              <a:t>Utilize ISS to develop fundamental tools to predict phase location and flow dynamics in two-phase systems to discern the effects of gravity. </a:t>
            </a:r>
          </a:p>
          <a:p>
            <a:pPr marL="0" indent="0">
              <a:buNone/>
            </a:pPr>
            <a:r>
              <a:rPr lang="en-US" sz="1600" dirty="0" smtClean="0"/>
              <a:t>.</a:t>
            </a:r>
            <a:endParaRPr lang="en-US" sz="1600" dirty="0"/>
          </a:p>
          <a:p>
            <a:endParaRPr lang="en-US" sz="1600" dirty="0"/>
          </a:p>
        </p:txBody>
      </p:sp>
      <p:sp>
        <p:nvSpPr>
          <p:cNvPr id="4" name="Slide Number Placeholder 3"/>
          <p:cNvSpPr>
            <a:spLocks noGrp="1"/>
          </p:cNvSpPr>
          <p:nvPr>
            <p:ph type="sldNum" sz="quarter" idx="10"/>
          </p:nvPr>
        </p:nvSpPr>
        <p:spPr/>
        <p:txBody>
          <a:bodyPr/>
          <a:lstStyle/>
          <a:p>
            <a:pPr>
              <a:defRPr/>
            </a:pPr>
            <a:fld id="{1E091521-2F57-4489-B35F-63D4B1DC3913}" type="slidenum">
              <a:rPr lang="en-US" smtClean="0">
                <a:solidFill>
                  <a:srgbClr val="003296"/>
                </a:solidFill>
              </a:rPr>
              <a:pPr>
                <a:defRPr/>
              </a:pPr>
              <a:t>26</a:t>
            </a:fld>
            <a:endParaRPr lang="en-US">
              <a:solidFill>
                <a:srgbClr val="003296"/>
              </a:solidFill>
            </a:endParaRPr>
          </a:p>
        </p:txBody>
      </p:sp>
      <p:sp>
        <p:nvSpPr>
          <p:cNvPr id="5" name="Content Placeholder 2"/>
          <p:cNvSpPr txBox="1">
            <a:spLocks/>
          </p:cNvSpPr>
          <p:nvPr/>
        </p:nvSpPr>
        <p:spPr>
          <a:xfrm>
            <a:off x="570642" y="4900748"/>
            <a:ext cx="4079417" cy="1281306"/>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085850" indent="-228600" algn="l" rtl="0" eaLnBrk="0" fontAlgn="base" hangingPunct="0">
              <a:spcBef>
                <a:spcPct val="20000"/>
              </a:spcBef>
              <a:spcAft>
                <a:spcPct val="0"/>
              </a:spcAft>
              <a:buChar char="•"/>
              <a:defRPr>
                <a:solidFill>
                  <a:schemeClr val="tx1"/>
                </a:solidFill>
                <a:latin typeface="+mn-lt"/>
              </a:defRPr>
            </a:lvl3pPr>
            <a:lvl4pPr marL="1428750" indent="-228600" algn="l" rtl="0" eaLnBrk="0" fontAlgn="base" hangingPunct="0">
              <a:spcBef>
                <a:spcPct val="20000"/>
              </a:spcBef>
              <a:spcAft>
                <a:spcPct val="0"/>
              </a:spcAft>
              <a:buChar char="–"/>
              <a:defRPr sz="1600">
                <a:solidFill>
                  <a:schemeClr val="tx1"/>
                </a:solidFill>
                <a:latin typeface="+mn-lt"/>
              </a:defRPr>
            </a:lvl4pPr>
            <a:lvl5pPr marL="1771650" indent="-228600" algn="l" rtl="0" eaLnBrk="0" fontAlgn="base" hangingPunct="0">
              <a:spcBef>
                <a:spcPct val="20000"/>
              </a:spcBef>
              <a:spcAft>
                <a:spcPct val="0"/>
              </a:spcAft>
              <a:buChar char="»"/>
              <a:defRPr sz="1400">
                <a:solidFill>
                  <a:schemeClr val="tx1"/>
                </a:solidFill>
                <a:latin typeface="+mn-lt"/>
              </a:defRPr>
            </a:lvl5pPr>
            <a:lvl6pPr marL="2228850" indent="-228600" algn="l" rtl="0" eaLnBrk="0" fontAlgn="base" hangingPunct="0">
              <a:spcBef>
                <a:spcPct val="20000"/>
              </a:spcBef>
              <a:spcAft>
                <a:spcPct val="0"/>
              </a:spcAft>
              <a:buChar char="»"/>
              <a:defRPr sz="1400">
                <a:solidFill>
                  <a:schemeClr val="tx1"/>
                </a:solidFill>
                <a:latin typeface="+mn-lt"/>
              </a:defRPr>
            </a:lvl6pPr>
            <a:lvl7pPr marL="2686050" indent="-228600" algn="l" rtl="0" eaLnBrk="0" fontAlgn="base" hangingPunct="0">
              <a:spcBef>
                <a:spcPct val="20000"/>
              </a:spcBef>
              <a:spcAft>
                <a:spcPct val="0"/>
              </a:spcAft>
              <a:buChar char="»"/>
              <a:defRPr sz="1400">
                <a:solidFill>
                  <a:schemeClr val="tx1"/>
                </a:solidFill>
                <a:latin typeface="+mn-lt"/>
              </a:defRPr>
            </a:lvl7pPr>
            <a:lvl8pPr marL="3143250" indent="-228600" algn="l" rtl="0" eaLnBrk="0" fontAlgn="base" hangingPunct="0">
              <a:spcBef>
                <a:spcPct val="20000"/>
              </a:spcBef>
              <a:spcAft>
                <a:spcPct val="0"/>
              </a:spcAft>
              <a:buChar char="»"/>
              <a:defRPr sz="1400">
                <a:solidFill>
                  <a:schemeClr val="tx1"/>
                </a:solidFill>
                <a:latin typeface="+mn-lt"/>
              </a:defRPr>
            </a:lvl8pPr>
            <a:lvl9pPr marL="3600450" indent="-228600" algn="l" rtl="0" eaLnBrk="0" fontAlgn="base" hangingPunct="0">
              <a:spcBef>
                <a:spcPct val="20000"/>
              </a:spcBef>
              <a:spcAft>
                <a:spcPct val="0"/>
              </a:spcAft>
              <a:buChar char="»"/>
              <a:defRPr sz="1400">
                <a:solidFill>
                  <a:schemeClr val="tx1"/>
                </a:solidFill>
                <a:latin typeface="+mn-lt"/>
              </a:defRPr>
            </a:lvl9pPr>
          </a:lstStyle>
          <a:p>
            <a:pPr marL="0" indent="0" defTabSz="914400">
              <a:buNone/>
            </a:pPr>
            <a:r>
              <a:rPr lang="en-US" sz="1600" u="sng" kern="0" dirty="0" smtClean="0"/>
              <a:t>Priority # 3</a:t>
            </a:r>
            <a:r>
              <a:rPr lang="en-US" sz="1600" kern="0" dirty="0" smtClean="0"/>
              <a:t>:</a:t>
            </a:r>
          </a:p>
          <a:p>
            <a:pPr marL="0" indent="0" defTabSz="914400">
              <a:buNone/>
            </a:pPr>
            <a:r>
              <a:rPr lang="en-US" sz="1600" kern="0" dirty="0"/>
              <a:t>Predict and understand the mechanisms for bubble </a:t>
            </a:r>
            <a:r>
              <a:rPr lang="en-US" sz="1600" kern="0" dirty="0" smtClean="0"/>
              <a:t>and droplet coalescence</a:t>
            </a:r>
            <a:r>
              <a:rPr lang="en-US" sz="1600" kern="0" dirty="0"/>
              <a:t>, interactions and dynamics.</a:t>
            </a:r>
          </a:p>
          <a:p>
            <a:pPr marL="0" indent="0" defTabSz="914400">
              <a:buNone/>
            </a:pPr>
            <a:endParaRPr lang="en-US" sz="1600" kern="0" dirty="0" smtClean="0"/>
          </a:p>
          <a:p>
            <a:pPr marL="0" indent="0" defTabSz="914400">
              <a:buNone/>
            </a:pPr>
            <a:endParaRPr lang="en-US" sz="1600" kern="0" dirty="0" smtClean="0"/>
          </a:p>
        </p:txBody>
      </p:sp>
      <p:sp>
        <p:nvSpPr>
          <p:cNvPr id="6" name="Content Placeholder 2"/>
          <p:cNvSpPr txBox="1">
            <a:spLocks/>
          </p:cNvSpPr>
          <p:nvPr/>
        </p:nvSpPr>
        <p:spPr>
          <a:xfrm>
            <a:off x="4382802" y="2407811"/>
            <a:ext cx="4761198" cy="2039241"/>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085850" indent="-228600" algn="l" rtl="0" eaLnBrk="0" fontAlgn="base" hangingPunct="0">
              <a:spcBef>
                <a:spcPct val="20000"/>
              </a:spcBef>
              <a:spcAft>
                <a:spcPct val="0"/>
              </a:spcAft>
              <a:buChar char="•"/>
              <a:defRPr>
                <a:solidFill>
                  <a:schemeClr val="tx1"/>
                </a:solidFill>
                <a:latin typeface="+mn-lt"/>
              </a:defRPr>
            </a:lvl3pPr>
            <a:lvl4pPr marL="1428750" indent="-228600" algn="l" rtl="0" eaLnBrk="0" fontAlgn="base" hangingPunct="0">
              <a:spcBef>
                <a:spcPct val="20000"/>
              </a:spcBef>
              <a:spcAft>
                <a:spcPct val="0"/>
              </a:spcAft>
              <a:buChar char="–"/>
              <a:defRPr sz="1600">
                <a:solidFill>
                  <a:schemeClr val="tx1"/>
                </a:solidFill>
                <a:latin typeface="+mn-lt"/>
              </a:defRPr>
            </a:lvl4pPr>
            <a:lvl5pPr marL="1771650" indent="-228600" algn="l" rtl="0" eaLnBrk="0" fontAlgn="base" hangingPunct="0">
              <a:spcBef>
                <a:spcPct val="20000"/>
              </a:spcBef>
              <a:spcAft>
                <a:spcPct val="0"/>
              </a:spcAft>
              <a:buChar char="»"/>
              <a:defRPr sz="1400">
                <a:solidFill>
                  <a:schemeClr val="tx1"/>
                </a:solidFill>
                <a:latin typeface="+mn-lt"/>
              </a:defRPr>
            </a:lvl5pPr>
            <a:lvl6pPr marL="2228850" indent="-228600" algn="l" rtl="0" eaLnBrk="0" fontAlgn="base" hangingPunct="0">
              <a:spcBef>
                <a:spcPct val="20000"/>
              </a:spcBef>
              <a:spcAft>
                <a:spcPct val="0"/>
              </a:spcAft>
              <a:buChar char="»"/>
              <a:defRPr sz="1400">
                <a:solidFill>
                  <a:schemeClr val="tx1"/>
                </a:solidFill>
                <a:latin typeface="+mn-lt"/>
              </a:defRPr>
            </a:lvl6pPr>
            <a:lvl7pPr marL="2686050" indent="-228600" algn="l" rtl="0" eaLnBrk="0" fontAlgn="base" hangingPunct="0">
              <a:spcBef>
                <a:spcPct val="20000"/>
              </a:spcBef>
              <a:spcAft>
                <a:spcPct val="0"/>
              </a:spcAft>
              <a:buChar char="»"/>
              <a:defRPr sz="1400">
                <a:solidFill>
                  <a:schemeClr val="tx1"/>
                </a:solidFill>
                <a:latin typeface="+mn-lt"/>
              </a:defRPr>
            </a:lvl7pPr>
            <a:lvl8pPr marL="3143250" indent="-228600" algn="l" rtl="0" eaLnBrk="0" fontAlgn="base" hangingPunct="0">
              <a:spcBef>
                <a:spcPct val="20000"/>
              </a:spcBef>
              <a:spcAft>
                <a:spcPct val="0"/>
              </a:spcAft>
              <a:buChar char="»"/>
              <a:defRPr sz="1400">
                <a:solidFill>
                  <a:schemeClr val="tx1"/>
                </a:solidFill>
                <a:latin typeface="+mn-lt"/>
              </a:defRPr>
            </a:lvl8pPr>
            <a:lvl9pPr marL="3600450" indent="-228600" algn="l" rtl="0" eaLnBrk="0" fontAlgn="base" hangingPunct="0">
              <a:spcBef>
                <a:spcPct val="20000"/>
              </a:spcBef>
              <a:spcAft>
                <a:spcPct val="0"/>
              </a:spcAft>
              <a:buChar char="»"/>
              <a:defRPr sz="1400">
                <a:solidFill>
                  <a:schemeClr val="tx1"/>
                </a:solidFill>
                <a:latin typeface="+mn-lt"/>
              </a:defRPr>
            </a:lvl9pPr>
          </a:lstStyle>
          <a:p>
            <a:pPr marL="0" indent="0" defTabSz="914400">
              <a:buNone/>
            </a:pPr>
            <a:r>
              <a:rPr lang="en-US" sz="1600" u="sng" kern="0" dirty="0" smtClean="0"/>
              <a:t>Priority # 2</a:t>
            </a:r>
            <a:r>
              <a:rPr lang="en-US" sz="1600" kern="0" dirty="0" smtClean="0"/>
              <a:t>:</a:t>
            </a:r>
          </a:p>
          <a:p>
            <a:pPr marL="0" indent="0" defTabSz="914400">
              <a:buNone/>
            </a:pPr>
            <a:r>
              <a:rPr lang="en-US" sz="1600" kern="0" dirty="0"/>
              <a:t>Predict and understand two-phase closed-loop system behavior with a focus on transients, oscillations and the evolution of phase distribution to ensure safe and reliable operations. </a:t>
            </a:r>
          </a:p>
        </p:txBody>
      </p:sp>
      <p:grpSp>
        <p:nvGrpSpPr>
          <p:cNvPr id="14" name="Group 13"/>
          <p:cNvGrpSpPr/>
          <p:nvPr/>
        </p:nvGrpSpPr>
        <p:grpSpPr>
          <a:xfrm>
            <a:off x="5915464" y="1608231"/>
            <a:ext cx="2644439" cy="821783"/>
            <a:chOff x="4631220" y="4525297"/>
            <a:chExt cx="4360437" cy="2310553"/>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6792" y="4525297"/>
              <a:ext cx="3989297" cy="1072983"/>
            </a:xfrm>
            <a:prstGeom prst="rect">
              <a:avLst/>
            </a:prstGeom>
          </p:spPr>
        </p:pic>
        <p:sp>
          <p:nvSpPr>
            <p:cNvPr id="16" name="Rectangle 15"/>
            <p:cNvSpPr/>
            <p:nvPr/>
          </p:nvSpPr>
          <p:spPr>
            <a:xfrm>
              <a:off x="4631220" y="5710887"/>
              <a:ext cx="4360437" cy="1124963"/>
            </a:xfrm>
            <a:prstGeom prst="rect">
              <a:avLst/>
            </a:prstGeom>
          </p:spPr>
          <p:txBody>
            <a:bodyPr wrap="square">
              <a:spAutoFit/>
            </a:bodyPr>
            <a:lstStyle/>
            <a:p>
              <a:pPr algn="ctr"/>
              <a:r>
                <a:rPr lang="en-US" sz="1000" dirty="0" smtClean="0">
                  <a:solidFill>
                    <a:prstClr val="black"/>
                  </a:solidFill>
                </a:rPr>
                <a:t>Low Gravity Bubbly Flow Through Sudden Expansion resulting in two-phase bubbly jet</a:t>
              </a:r>
              <a:endParaRPr lang="en-US" sz="1000" dirty="0">
                <a:solidFill>
                  <a:prstClr val="black"/>
                </a:solidFill>
              </a:endParaRPr>
            </a:p>
          </p:txBody>
        </p:sp>
      </p:grpSp>
      <p:grpSp>
        <p:nvGrpSpPr>
          <p:cNvPr id="17" name="Group 16"/>
          <p:cNvGrpSpPr/>
          <p:nvPr/>
        </p:nvGrpSpPr>
        <p:grpSpPr>
          <a:xfrm>
            <a:off x="5802925" y="775436"/>
            <a:ext cx="2848706" cy="832795"/>
            <a:chOff x="4336902" y="2634605"/>
            <a:chExt cx="4697253" cy="2341517"/>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8042" y="2634605"/>
              <a:ext cx="3989297" cy="1065634"/>
            </a:xfrm>
            <a:prstGeom prst="rect">
              <a:avLst/>
            </a:prstGeom>
          </p:spPr>
        </p:pic>
        <p:sp>
          <p:nvSpPr>
            <p:cNvPr id="19" name="Rectangle 18"/>
            <p:cNvSpPr/>
            <p:nvPr/>
          </p:nvSpPr>
          <p:spPr>
            <a:xfrm>
              <a:off x="4336902" y="3851158"/>
              <a:ext cx="4697253" cy="1124964"/>
            </a:xfrm>
            <a:prstGeom prst="rect">
              <a:avLst/>
            </a:prstGeom>
          </p:spPr>
          <p:txBody>
            <a:bodyPr wrap="square">
              <a:spAutoFit/>
            </a:bodyPr>
            <a:lstStyle/>
            <a:p>
              <a:pPr algn="ctr"/>
              <a:r>
                <a:rPr lang="en-US" sz="1000" dirty="0" smtClean="0">
                  <a:solidFill>
                    <a:prstClr val="black"/>
                  </a:solidFill>
                </a:rPr>
                <a:t>Low Gravity Bubbly Flow Through Sudden Expansion that fills expanded area</a:t>
              </a:r>
              <a:endParaRPr lang="en-US" sz="1000" dirty="0">
                <a:solidFill>
                  <a:prstClr val="black"/>
                </a:solidFill>
              </a:endParaRPr>
            </a:p>
          </p:txBody>
        </p:sp>
      </p:grpSp>
      <p:grpSp>
        <p:nvGrpSpPr>
          <p:cNvPr id="20" name="Group 19"/>
          <p:cNvGrpSpPr/>
          <p:nvPr/>
        </p:nvGrpSpPr>
        <p:grpSpPr>
          <a:xfrm>
            <a:off x="171450" y="2784938"/>
            <a:ext cx="4038600" cy="855821"/>
            <a:chOff x="4800600" y="4092581"/>
            <a:chExt cx="4038600" cy="855821"/>
          </a:xfrm>
        </p:grpSpPr>
        <p:sp>
          <p:nvSpPr>
            <p:cNvPr id="21" name="TextBox 20"/>
            <p:cNvSpPr txBox="1"/>
            <p:nvPr/>
          </p:nvSpPr>
          <p:spPr>
            <a:xfrm>
              <a:off x="4800600" y="4702181"/>
              <a:ext cx="4038600" cy="246221"/>
            </a:xfrm>
            <a:prstGeom prst="rect">
              <a:avLst/>
            </a:prstGeom>
            <a:noFill/>
          </p:spPr>
          <p:txBody>
            <a:bodyPr wrap="square" rtlCol="0">
              <a:spAutoFit/>
            </a:bodyPr>
            <a:lstStyle/>
            <a:p>
              <a:pPr algn="ctr"/>
              <a:r>
                <a:rPr lang="en-US" sz="1000" dirty="0">
                  <a:solidFill>
                    <a:prstClr val="black"/>
                  </a:solidFill>
                </a:rPr>
                <a:t>Rupture of Liquid Film </a:t>
              </a:r>
              <a:r>
                <a:rPr lang="en-US" sz="1000" dirty="0" smtClean="0">
                  <a:solidFill>
                    <a:prstClr val="black"/>
                  </a:solidFill>
                </a:rPr>
                <a:t>in Slug Flow due to Instability</a:t>
              </a:r>
              <a:endParaRPr lang="en-US" sz="1000" dirty="0">
                <a:solidFill>
                  <a:prstClr val="black"/>
                </a:solidFill>
              </a:endParaRPr>
            </a:p>
          </p:txBody>
        </p:sp>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t="27968" b="28061"/>
            <a:stretch/>
          </p:blipFill>
          <p:spPr>
            <a:xfrm>
              <a:off x="4800600" y="4092581"/>
              <a:ext cx="4038600" cy="609600"/>
            </a:xfrm>
            <a:prstGeom prst="rect">
              <a:avLst/>
            </a:prstGeom>
          </p:spPr>
        </p:pic>
      </p:grpSp>
      <p:grpSp>
        <p:nvGrpSpPr>
          <p:cNvPr id="25" name="Group 24"/>
          <p:cNvGrpSpPr/>
          <p:nvPr/>
        </p:nvGrpSpPr>
        <p:grpSpPr>
          <a:xfrm>
            <a:off x="5289452" y="3921414"/>
            <a:ext cx="3518856" cy="2563294"/>
            <a:chOff x="4800600" y="3532535"/>
            <a:chExt cx="4112741" cy="2976474"/>
          </a:xfrm>
        </p:grpSpPr>
        <p:sp>
          <p:nvSpPr>
            <p:cNvPr id="26" name="TextBox 25"/>
            <p:cNvSpPr txBox="1"/>
            <p:nvPr/>
          </p:nvSpPr>
          <p:spPr>
            <a:xfrm>
              <a:off x="4800600" y="6223099"/>
              <a:ext cx="4112741" cy="285910"/>
            </a:xfrm>
            <a:prstGeom prst="rect">
              <a:avLst/>
            </a:prstGeom>
            <a:noFill/>
          </p:spPr>
          <p:txBody>
            <a:bodyPr wrap="square" rtlCol="0">
              <a:spAutoFit/>
            </a:bodyPr>
            <a:lstStyle/>
            <a:p>
              <a:pPr algn="ctr"/>
              <a:r>
                <a:rPr lang="en-US" sz="1000" dirty="0" smtClean="0">
                  <a:solidFill>
                    <a:prstClr val="black"/>
                  </a:solidFill>
                </a:rPr>
                <a:t>Bubble Flow Coalescence in Cyclonic Separator</a:t>
              </a:r>
              <a:endParaRPr lang="en-US" sz="1000" dirty="0">
                <a:solidFill>
                  <a:prstClr val="black"/>
                </a:solidFill>
              </a:endParaRP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2297" y="3532535"/>
              <a:ext cx="1904673" cy="2678795"/>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606017" y="4086396"/>
              <a:ext cx="2647409" cy="1539688"/>
            </a:xfrm>
            <a:prstGeom prst="rect">
              <a:avLst/>
            </a:prstGeom>
          </p:spPr>
        </p:pic>
      </p:grpSp>
    </p:spTree>
    <p:extLst>
      <p:ext uri="{BB962C8B-B14F-4D97-AF65-F5344CB8AC3E}">
        <p14:creationId xmlns:p14="http://schemas.microsoft.com/office/powerpoint/2010/main" val="28436562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Priorities for Capillary Flow and Interfacial </a:t>
            </a:r>
            <a:r>
              <a:rPr lang="en-US" dirty="0" err="1" smtClean="0"/>
              <a:t>Phen</a:t>
            </a:r>
            <a:r>
              <a:rPr lang="en-US" dirty="0" smtClean="0"/>
              <a:t>.</a:t>
            </a:r>
            <a:endParaRPr lang="en-US" dirty="0"/>
          </a:p>
        </p:txBody>
      </p:sp>
      <p:sp>
        <p:nvSpPr>
          <p:cNvPr id="3" name="Content Placeholder 2"/>
          <p:cNvSpPr>
            <a:spLocks noGrp="1"/>
          </p:cNvSpPr>
          <p:nvPr>
            <p:ph idx="1"/>
          </p:nvPr>
        </p:nvSpPr>
        <p:spPr>
          <a:xfrm>
            <a:off x="334537" y="908825"/>
            <a:ext cx="4315522" cy="1154151"/>
          </a:xfrm>
        </p:spPr>
        <p:txBody>
          <a:bodyPr/>
          <a:lstStyle/>
          <a:p>
            <a:pPr marL="0" indent="0">
              <a:buNone/>
            </a:pPr>
            <a:r>
              <a:rPr lang="en-US" sz="1600" u="sng" dirty="0" smtClean="0"/>
              <a:t>Priority # 1</a:t>
            </a:r>
            <a:r>
              <a:rPr lang="en-US" sz="1600" dirty="0" smtClean="0"/>
              <a:t>:</a:t>
            </a:r>
            <a:endParaRPr lang="en-US" sz="1600" dirty="0"/>
          </a:p>
          <a:p>
            <a:pPr marL="0" indent="0">
              <a:buNone/>
            </a:pPr>
            <a:r>
              <a:rPr lang="en-US" sz="1600" dirty="0"/>
              <a:t>To create the ability for many users to simply and rapidly perform numerous capillary flow studies, from simple to complex, on ISS</a:t>
            </a:r>
            <a:r>
              <a:rPr lang="en-US" sz="1600" dirty="0" smtClean="0"/>
              <a:t>.</a:t>
            </a:r>
            <a:endParaRPr lang="en-US" sz="1600" dirty="0"/>
          </a:p>
          <a:p>
            <a:endParaRPr lang="en-US" sz="1600" dirty="0"/>
          </a:p>
        </p:txBody>
      </p:sp>
      <p:sp>
        <p:nvSpPr>
          <p:cNvPr id="4" name="Slide Number Placeholder 3"/>
          <p:cNvSpPr>
            <a:spLocks noGrp="1"/>
          </p:cNvSpPr>
          <p:nvPr>
            <p:ph type="sldNum" sz="quarter" idx="10"/>
          </p:nvPr>
        </p:nvSpPr>
        <p:spPr/>
        <p:txBody>
          <a:bodyPr/>
          <a:lstStyle/>
          <a:p>
            <a:pPr>
              <a:defRPr/>
            </a:pPr>
            <a:fld id="{1E091521-2F57-4489-B35F-63D4B1DC3913}" type="slidenum">
              <a:rPr lang="en-US" smtClean="0">
                <a:solidFill>
                  <a:srgbClr val="003296"/>
                </a:solidFill>
              </a:rPr>
              <a:pPr>
                <a:defRPr/>
              </a:pPr>
              <a:t>27</a:t>
            </a:fld>
            <a:endParaRPr lang="en-US">
              <a:solidFill>
                <a:srgbClr val="003296"/>
              </a:solidFill>
            </a:endParaRPr>
          </a:p>
        </p:txBody>
      </p:sp>
      <p:sp>
        <p:nvSpPr>
          <p:cNvPr id="5" name="Content Placeholder 2"/>
          <p:cNvSpPr txBox="1">
            <a:spLocks/>
          </p:cNvSpPr>
          <p:nvPr/>
        </p:nvSpPr>
        <p:spPr>
          <a:xfrm>
            <a:off x="570642" y="4900748"/>
            <a:ext cx="4845420" cy="1281306"/>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085850" indent="-228600" algn="l" rtl="0" eaLnBrk="0" fontAlgn="base" hangingPunct="0">
              <a:spcBef>
                <a:spcPct val="20000"/>
              </a:spcBef>
              <a:spcAft>
                <a:spcPct val="0"/>
              </a:spcAft>
              <a:buChar char="•"/>
              <a:defRPr>
                <a:solidFill>
                  <a:schemeClr val="tx1"/>
                </a:solidFill>
                <a:latin typeface="+mn-lt"/>
              </a:defRPr>
            </a:lvl3pPr>
            <a:lvl4pPr marL="1428750" indent="-228600" algn="l" rtl="0" eaLnBrk="0" fontAlgn="base" hangingPunct="0">
              <a:spcBef>
                <a:spcPct val="20000"/>
              </a:spcBef>
              <a:spcAft>
                <a:spcPct val="0"/>
              </a:spcAft>
              <a:buChar char="–"/>
              <a:defRPr sz="1600">
                <a:solidFill>
                  <a:schemeClr val="tx1"/>
                </a:solidFill>
                <a:latin typeface="+mn-lt"/>
              </a:defRPr>
            </a:lvl4pPr>
            <a:lvl5pPr marL="1771650" indent="-228600" algn="l" rtl="0" eaLnBrk="0" fontAlgn="base" hangingPunct="0">
              <a:spcBef>
                <a:spcPct val="20000"/>
              </a:spcBef>
              <a:spcAft>
                <a:spcPct val="0"/>
              </a:spcAft>
              <a:buChar char="»"/>
              <a:defRPr sz="1400">
                <a:solidFill>
                  <a:schemeClr val="tx1"/>
                </a:solidFill>
                <a:latin typeface="+mn-lt"/>
              </a:defRPr>
            </a:lvl5pPr>
            <a:lvl6pPr marL="2228850" indent="-228600" algn="l" rtl="0" eaLnBrk="0" fontAlgn="base" hangingPunct="0">
              <a:spcBef>
                <a:spcPct val="20000"/>
              </a:spcBef>
              <a:spcAft>
                <a:spcPct val="0"/>
              </a:spcAft>
              <a:buChar char="»"/>
              <a:defRPr sz="1400">
                <a:solidFill>
                  <a:schemeClr val="tx1"/>
                </a:solidFill>
                <a:latin typeface="+mn-lt"/>
              </a:defRPr>
            </a:lvl6pPr>
            <a:lvl7pPr marL="2686050" indent="-228600" algn="l" rtl="0" eaLnBrk="0" fontAlgn="base" hangingPunct="0">
              <a:spcBef>
                <a:spcPct val="20000"/>
              </a:spcBef>
              <a:spcAft>
                <a:spcPct val="0"/>
              </a:spcAft>
              <a:buChar char="»"/>
              <a:defRPr sz="1400">
                <a:solidFill>
                  <a:schemeClr val="tx1"/>
                </a:solidFill>
                <a:latin typeface="+mn-lt"/>
              </a:defRPr>
            </a:lvl7pPr>
            <a:lvl8pPr marL="3143250" indent="-228600" algn="l" rtl="0" eaLnBrk="0" fontAlgn="base" hangingPunct="0">
              <a:spcBef>
                <a:spcPct val="20000"/>
              </a:spcBef>
              <a:spcAft>
                <a:spcPct val="0"/>
              </a:spcAft>
              <a:buChar char="»"/>
              <a:defRPr sz="1400">
                <a:solidFill>
                  <a:schemeClr val="tx1"/>
                </a:solidFill>
                <a:latin typeface="+mn-lt"/>
              </a:defRPr>
            </a:lvl8pPr>
            <a:lvl9pPr marL="3600450" indent="-228600" algn="l" rtl="0" eaLnBrk="0" fontAlgn="base" hangingPunct="0">
              <a:spcBef>
                <a:spcPct val="20000"/>
              </a:spcBef>
              <a:spcAft>
                <a:spcPct val="0"/>
              </a:spcAft>
              <a:buChar char="»"/>
              <a:defRPr sz="1400">
                <a:solidFill>
                  <a:schemeClr val="tx1"/>
                </a:solidFill>
                <a:latin typeface="+mn-lt"/>
              </a:defRPr>
            </a:lvl9pPr>
          </a:lstStyle>
          <a:p>
            <a:pPr marL="0" indent="0" defTabSz="914400">
              <a:buNone/>
            </a:pPr>
            <a:r>
              <a:rPr lang="en-US" sz="1600" u="sng" kern="0" dirty="0" smtClean="0"/>
              <a:t>Priority # 3</a:t>
            </a:r>
            <a:r>
              <a:rPr lang="en-US" sz="1600" kern="0" dirty="0" smtClean="0"/>
              <a:t>:</a:t>
            </a:r>
          </a:p>
          <a:p>
            <a:pPr marL="0" indent="0" defTabSz="914400">
              <a:buNone/>
            </a:pPr>
            <a:r>
              <a:rPr lang="en-US" sz="1600" kern="0" dirty="0"/>
              <a:t>Determine global equilibrium criteria in non-symmetric and symmetric geometries for liquid management.  There are often many possibilities for static liquid positioning. Additional theoretical work is critical in determining when to expect problems in various geometries of interest. </a:t>
            </a:r>
          </a:p>
          <a:p>
            <a:pPr marL="0" indent="0" defTabSz="914400">
              <a:buNone/>
            </a:pPr>
            <a:endParaRPr lang="en-US" sz="1600" kern="0" dirty="0" smtClean="0"/>
          </a:p>
          <a:p>
            <a:pPr marL="0" indent="0" defTabSz="914400">
              <a:buNone/>
            </a:pPr>
            <a:endParaRPr lang="en-US" sz="1600" kern="0" dirty="0" smtClean="0"/>
          </a:p>
        </p:txBody>
      </p:sp>
      <p:sp>
        <p:nvSpPr>
          <p:cNvPr id="6" name="Content Placeholder 2"/>
          <p:cNvSpPr txBox="1">
            <a:spLocks/>
          </p:cNvSpPr>
          <p:nvPr/>
        </p:nvSpPr>
        <p:spPr>
          <a:xfrm>
            <a:off x="4382802" y="2407811"/>
            <a:ext cx="4761198" cy="2039241"/>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085850" indent="-228600" algn="l" rtl="0" eaLnBrk="0" fontAlgn="base" hangingPunct="0">
              <a:spcBef>
                <a:spcPct val="20000"/>
              </a:spcBef>
              <a:spcAft>
                <a:spcPct val="0"/>
              </a:spcAft>
              <a:buChar char="•"/>
              <a:defRPr>
                <a:solidFill>
                  <a:schemeClr val="tx1"/>
                </a:solidFill>
                <a:latin typeface="+mn-lt"/>
              </a:defRPr>
            </a:lvl3pPr>
            <a:lvl4pPr marL="1428750" indent="-228600" algn="l" rtl="0" eaLnBrk="0" fontAlgn="base" hangingPunct="0">
              <a:spcBef>
                <a:spcPct val="20000"/>
              </a:spcBef>
              <a:spcAft>
                <a:spcPct val="0"/>
              </a:spcAft>
              <a:buChar char="–"/>
              <a:defRPr sz="1600">
                <a:solidFill>
                  <a:schemeClr val="tx1"/>
                </a:solidFill>
                <a:latin typeface="+mn-lt"/>
              </a:defRPr>
            </a:lvl4pPr>
            <a:lvl5pPr marL="1771650" indent="-228600" algn="l" rtl="0" eaLnBrk="0" fontAlgn="base" hangingPunct="0">
              <a:spcBef>
                <a:spcPct val="20000"/>
              </a:spcBef>
              <a:spcAft>
                <a:spcPct val="0"/>
              </a:spcAft>
              <a:buChar char="»"/>
              <a:defRPr sz="1400">
                <a:solidFill>
                  <a:schemeClr val="tx1"/>
                </a:solidFill>
                <a:latin typeface="+mn-lt"/>
              </a:defRPr>
            </a:lvl5pPr>
            <a:lvl6pPr marL="2228850" indent="-228600" algn="l" rtl="0" eaLnBrk="0" fontAlgn="base" hangingPunct="0">
              <a:spcBef>
                <a:spcPct val="20000"/>
              </a:spcBef>
              <a:spcAft>
                <a:spcPct val="0"/>
              </a:spcAft>
              <a:buChar char="»"/>
              <a:defRPr sz="1400">
                <a:solidFill>
                  <a:schemeClr val="tx1"/>
                </a:solidFill>
                <a:latin typeface="+mn-lt"/>
              </a:defRPr>
            </a:lvl6pPr>
            <a:lvl7pPr marL="2686050" indent="-228600" algn="l" rtl="0" eaLnBrk="0" fontAlgn="base" hangingPunct="0">
              <a:spcBef>
                <a:spcPct val="20000"/>
              </a:spcBef>
              <a:spcAft>
                <a:spcPct val="0"/>
              </a:spcAft>
              <a:buChar char="»"/>
              <a:defRPr sz="1400">
                <a:solidFill>
                  <a:schemeClr val="tx1"/>
                </a:solidFill>
                <a:latin typeface="+mn-lt"/>
              </a:defRPr>
            </a:lvl7pPr>
            <a:lvl8pPr marL="3143250" indent="-228600" algn="l" rtl="0" eaLnBrk="0" fontAlgn="base" hangingPunct="0">
              <a:spcBef>
                <a:spcPct val="20000"/>
              </a:spcBef>
              <a:spcAft>
                <a:spcPct val="0"/>
              </a:spcAft>
              <a:buChar char="»"/>
              <a:defRPr sz="1400">
                <a:solidFill>
                  <a:schemeClr val="tx1"/>
                </a:solidFill>
                <a:latin typeface="+mn-lt"/>
              </a:defRPr>
            </a:lvl8pPr>
            <a:lvl9pPr marL="3600450" indent="-228600" algn="l" rtl="0" eaLnBrk="0" fontAlgn="base" hangingPunct="0">
              <a:spcBef>
                <a:spcPct val="20000"/>
              </a:spcBef>
              <a:spcAft>
                <a:spcPct val="0"/>
              </a:spcAft>
              <a:buChar char="»"/>
              <a:defRPr sz="1400">
                <a:solidFill>
                  <a:schemeClr val="tx1"/>
                </a:solidFill>
                <a:latin typeface="+mn-lt"/>
              </a:defRPr>
            </a:lvl9pPr>
          </a:lstStyle>
          <a:p>
            <a:pPr marL="0" indent="0" defTabSz="914400">
              <a:buNone/>
            </a:pPr>
            <a:r>
              <a:rPr lang="en-US" sz="1600" u="sng" kern="0" dirty="0" smtClean="0"/>
              <a:t>Priority # 2</a:t>
            </a:r>
            <a:r>
              <a:rPr lang="en-US" sz="1600" kern="0" dirty="0" smtClean="0"/>
              <a:t>:</a:t>
            </a:r>
          </a:p>
          <a:p>
            <a:pPr marL="0" indent="0" defTabSz="914400">
              <a:buNone/>
            </a:pPr>
            <a:r>
              <a:rPr lang="en-US" sz="1600" kern="0" dirty="0"/>
              <a:t>Determine moving contact line boundary conditions (perfect, partial or varying wetting, non-wetting) due to  contaminants, surfactants, surface finish, and particulates and, investigate advancing/receding contact lines (e.g. hysteresis at the contact line) in a variety of capillary flow sensitive geometries.</a:t>
            </a:r>
          </a:p>
        </p:txBody>
      </p:sp>
      <p:pic>
        <p:nvPicPr>
          <p:cNvPr id="23" name="Picture 22"/>
          <p:cNvPicPr>
            <a:picLocks noChangeAspect="1"/>
          </p:cNvPicPr>
          <p:nvPr/>
        </p:nvPicPr>
        <p:blipFill rotWithShape="1">
          <a:blip r:embed="rId2"/>
          <a:srcRect l="4051" r="4865"/>
          <a:stretch/>
        </p:blipFill>
        <p:spPr>
          <a:xfrm>
            <a:off x="5659683" y="687028"/>
            <a:ext cx="2778393" cy="1650130"/>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889" y="2495551"/>
            <a:ext cx="2400300" cy="1600200"/>
          </a:xfrm>
          <a:prstGeom prst="rect">
            <a:avLst/>
          </a:prstGeom>
        </p:spPr>
      </p:pic>
      <p:sp>
        <p:nvSpPr>
          <p:cNvPr id="29" name="TextBox 28"/>
          <p:cNvSpPr txBox="1"/>
          <p:nvPr/>
        </p:nvSpPr>
        <p:spPr>
          <a:xfrm>
            <a:off x="690490" y="4066360"/>
            <a:ext cx="2505346" cy="600164"/>
          </a:xfrm>
          <a:prstGeom prst="rect">
            <a:avLst/>
          </a:prstGeom>
          <a:noFill/>
        </p:spPr>
        <p:txBody>
          <a:bodyPr wrap="square" rtlCol="0">
            <a:spAutoFit/>
          </a:bodyPr>
          <a:lstStyle/>
          <a:p>
            <a:pPr algn="ctr"/>
            <a:r>
              <a:rPr lang="en-US" sz="1100" dirty="0" smtClean="0">
                <a:solidFill>
                  <a:prstClr val="black"/>
                </a:solidFill>
              </a:rPr>
              <a:t>CFE Contact Line for partially wetting conditions. Pinning edge (right) vs smooth cylinder (left).</a:t>
            </a:r>
            <a:endParaRPr lang="en-US" sz="1100" dirty="0">
              <a:solidFill>
                <a:prstClr val="black"/>
              </a:solidFill>
            </a:endParaRPr>
          </a:p>
        </p:txBody>
      </p:sp>
      <p:grpSp>
        <p:nvGrpSpPr>
          <p:cNvPr id="30" name="Group 29"/>
          <p:cNvGrpSpPr>
            <a:grpSpLocks noChangeAspect="1"/>
          </p:cNvGrpSpPr>
          <p:nvPr/>
        </p:nvGrpSpPr>
        <p:grpSpPr>
          <a:xfrm>
            <a:off x="6459902" y="4651913"/>
            <a:ext cx="1177953" cy="1511147"/>
            <a:chOff x="1828800" y="349327"/>
            <a:chExt cx="4835979" cy="6203873"/>
          </a:xfrm>
        </p:grpSpPr>
        <p:pic>
          <p:nvPicPr>
            <p:cNvPr id="31"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8005" r="29316" b="5175"/>
            <a:stretch/>
          </p:blipFill>
          <p:spPr bwMode="auto">
            <a:xfrm>
              <a:off x="1828800" y="349327"/>
              <a:ext cx="2098223" cy="6203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20303" t="31007" r="20303" b="38302"/>
            <a:stretch/>
          </p:blipFill>
          <p:spPr>
            <a:xfrm rot="16200000">
              <a:off x="2519467" y="2407888"/>
              <a:ext cx="6192403" cy="2098221"/>
            </a:xfrm>
            <a:prstGeom prst="rect">
              <a:avLst/>
            </a:prstGeom>
          </p:spPr>
        </p:pic>
      </p:grpSp>
      <p:sp>
        <p:nvSpPr>
          <p:cNvPr id="33" name="TextBox 32"/>
          <p:cNvSpPr txBox="1"/>
          <p:nvPr/>
        </p:nvSpPr>
        <p:spPr>
          <a:xfrm>
            <a:off x="5304098" y="6163060"/>
            <a:ext cx="3352800" cy="461665"/>
          </a:xfrm>
          <a:prstGeom prst="rect">
            <a:avLst/>
          </a:prstGeom>
          <a:noFill/>
        </p:spPr>
        <p:txBody>
          <a:bodyPr wrap="square" rtlCol="0">
            <a:spAutoFit/>
          </a:bodyPr>
          <a:lstStyle/>
          <a:p>
            <a:pPr algn="ctr"/>
            <a:r>
              <a:rPr lang="en-US" sz="1200" dirty="0" smtClean="0">
                <a:solidFill>
                  <a:srgbClr val="000000"/>
                </a:solidFill>
              </a:rPr>
              <a:t>Two different global equilibrium points for the same test chamber geometry.</a:t>
            </a:r>
            <a:endParaRPr lang="en-US" sz="1200" dirty="0">
              <a:solidFill>
                <a:srgbClr val="000000"/>
              </a:solidFill>
            </a:endParaRPr>
          </a:p>
        </p:txBody>
      </p:sp>
    </p:spTree>
    <p:extLst>
      <p:ext uri="{BB962C8B-B14F-4D97-AF65-F5344CB8AC3E}">
        <p14:creationId xmlns:p14="http://schemas.microsoft.com/office/powerpoint/2010/main" val="32341031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Priorities Boiling and Condensation</a:t>
            </a:r>
            <a:endParaRPr lang="en-US" dirty="0"/>
          </a:p>
        </p:txBody>
      </p:sp>
      <p:sp>
        <p:nvSpPr>
          <p:cNvPr id="3" name="Content Placeholder 2"/>
          <p:cNvSpPr>
            <a:spLocks noGrp="1"/>
          </p:cNvSpPr>
          <p:nvPr>
            <p:ph idx="1"/>
          </p:nvPr>
        </p:nvSpPr>
        <p:spPr>
          <a:xfrm>
            <a:off x="334537" y="628649"/>
            <a:ext cx="4638392" cy="1154151"/>
          </a:xfrm>
        </p:spPr>
        <p:txBody>
          <a:bodyPr/>
          <a:lstStyle/>
          <a:p>
            <a:pPr marL="0" indent="0">
              <a:buNone/>
            </a:pPr>
            <a:r>
              <a:rPr lang="en-US" sz="1600" u="sng" dirty="0" smtClean="0"/>
              <a:t>Priority # 1</a:t>
            </a:r>
            <a:r>
              <a:rPr lang="en-US" sz="1600" dirty="0" smtClean="0"/>
              <a:t>:</a:t>
            </a:r>
            <a:endParaRPr lang="en-US" sz="1600" dirty="0"/>
          </a:p>
          <a:p>
            <a:pPr marL="0" indent="0">
              <a:buNone/>
            </a:pPr>
            <a:r>
              <a:rPr lang="en-US" sz="1400" dirty="0"/>
              <a:t>Develop approaches to enhance boiling heat transfer, delay CHF, predict the onset of boiling, and develop and validate predictive </a:t>
            </a:r>
            <a:r>
              <a:rPr lang="en-US" sz="1400" dirty="0" smtClean="0"/>
              <a:t>models. Significantly </a:t>
            </a:r>
            <a:r>
              <a:rPr lang="en-US" sz="1400" dirty="0"/>
              <a:t>advance our understanding of the physics of flow boiling CHF and instabilities in microgravity. </a:t>
            </a:r>
          </a:p>
          <a:p>
            <a:endParaRPr lang="en-US" sz="1600" dirty="0"/>
          </a:p>
        </p:txBody>
      </p:sp>
      <p:sp>
        <p:nvSpPr>
          <p:cNvPr id="4" name="Slide Number Placeholder 3"/>
          <p:cNvSpPr>
            <a:spLocks noGrp="1"/>
          </p:cNvSpPr>
          <p:nvPr>
            <p:ph type="sldNum" sz="quarter" idx="10"/>
          </p:nvPr>
        </p:nvSpPr>
        <p:spPr/>
        <p:txBody>
          <a:bodyPr/>
          <a:lstStyle/>
          <a:p>
            <a:pPr>
              <a:defRPr/>
            </a:pPr>
            <a:fld id="{1E091521-2F57-4489-B35F-63D4B1DC3913}" type="slidenum">
              <a:rPr lang="en-US" smtClean="0">
                <a:solidFill>
                  <a:srgbClr val="003296"/>
                </a:solidFill>
              </a:rPr>
              <a:pPr>
                <a:defRPr/>
              </a:pPr>
              <a:t>28</a:t>
            </a:fld>
            <a:endParaRPr lang="en-US">
              <a:solidFill>
                <a:srgbClr val="003296"/>
              </a:solidFill>
            </a:endParaRPr>
          </a:p>
        </p:txBody>
      </p:sp>
      <p:sp>
        <p:nvSpPr>
          <p:cNvPr id="5" name="Content Placeholder 2"/>
          <p:cNvSpPr txBox="1">
            <a:spLocks/>
          </p:cNvSpPr>
          <p:nvPr/>
        </p:nvSpPr>
        <p:spPr>
          <a:xfrm>
            <a:off x="231023" y="4879911"/>
            <a:ext cx="4845420" cy="1281306"/>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085850" indent="-228600" algn="l" rtl="0" eaLnBrk="0" fontAlgn="base" hangingPunct="0">
              <a:spcBef>
                <a:spcPct val="20000"/>
              </a:spcBef>
              <a:spcAft>
                <a:spcPct val="0"/>
              </a:spcAft>
              <a:buChar char="•"/>
              <a:defRPr>
                <a:solidFill>
                  <a:schemeClr val="tx1"/>
                </a:solidFill>
                <a:latin typeface="+mn-lt"/>
              </a:defRPr>
            </a:lvl3pPr>
            <a:lvl4pPr marL="1428750" indent="-228600" algn="l" rtl="0" eaLnBrk="0" fontAlgn="base" hangingPunct="0">
              <a:spcBef>
                <a:spcPct val="20000"/>
              </a:spcBef>
              <a:spcAft>
                <a:spcPct val="0"/>
              </a:spcAft>
              <a:buChar char="–"/>
              <a:defRPr sz="1600">
                <a:solidFill>
                  <a:schemeClr val="tx1"/>
                </a:solidFill>
                <a:latin typeface="+mn-lt"/>
              </a:defRPr>
            </a:lvl4pPr>
            <a:lvl5pPr marL="1771650" indent="-228600" algn="l" rtl="0" eaLnBrk="0" fontAlgn="base" hangingPunct="0">
              <a:spcBef>
                <a:spcPct val="20000"/>
              </a:spcBef>
              <a:spcAft>
                <a:spcPct val="0"/>
              </a:spcAft>
              <a:buChar char="»"/>
              <a:defRPr sz="1400">
                <a:solidFill>
                  <a:schemeClr val="tx1"/>
                </a:solidFill>
                <a:latin typeface="+mn-lt"/>
              </a:defRPr>
            </a:lvl5pPr>
            <a:lvl6pPr marL="2228850" indent="-228600" algn="l" rtl="0" eaLnBrk="0" fontAlgn="base" hangingPunct="0">
              <a:spcBef>
                <a:spcPct val="20000"/>
              </a:spcBef>
              <a:spcAft>
                <a:spcPct val="0"/>
              </a:spcAft>
              <a:buChar char="»"/>
              <a:defRPr sz="1400">
                <a:solidFill>
                  <a:schemeClr val="tx1"/>
                </a:solidFill>
                <a:latin typeface="+mn-lt"/>
              </a:defRPr>
            </a:lvl6pPr>
            <a:lvl7pPr marL="2686050" indent="-228600" algn="l" rtl="0" eaLnBrk="0" fontAlgn="base" hangingPunct="0">
              <a:spcBef>
                <a:spcPct val="20000"/>
              </a:spcBef>
              <a:spcAft>
                <a:spcPct val="0"/>
              </a:spcAft>
              <a:buChar char="»"/>
              <a:defRPr sz="1400">
                <a:solidFill>
                  <a:schemeClr val="tx1"/>
                </a:solidFill>
                <a:latin typeface="+mn-lt"/>
              </a:defRPr>
            </a:lvl7pPr>
            <a:lvl8pPr marL="3143250" indent="-228600" algn="l" rtl="0" eaLnBrk="0" fontAlgn="base" hangingPunct="0">
              <a:spcBef>
                <a:spcPct val="20000"/>
              </a:spcBef>
              <a:spcAft>
                <a:spcPct val="0"/>
              </a:spcAft>
              <a:buChar char="»"/>
              <a:defRPr sz="1400">
                <a:solidFill>
                  <a:schemeClr val="tx1"/>
                </a:solidFill>
                <a:latin typeface="+mn-lt"/>
              </a:defRPr>
            </a:lvl8pPr>
            <a:lvl9pPr marL="3600450" indent="-228600" algn="l" rtl="0" eaLnBrk="0" fontAlgn="base" hangingPunct="0">
              <a:spcBef>
                <a:spcPct val="20000"/>
              </a:spcBef>
              <a:spcAft>
                <a:spcPct val="0"/>
              </a:spcAft>
              <a:buChar char="»"/>
              <a:defRPr sz="1400">
                <a:solidFill>
                  <a:schemeClr val="tx1"/>
                </a:solidFill>
                <a:latin typeface="+mn-lt"/>
              </a:defRPr>
            </a:lvl9pPr>
          </a:lstStyle>
          <a:p>
            <a:pPr marL="0" indent="0" defTabSz="914400">
              <a:buNone/>
            </a:pPr>
            <a:r>
              <a:rPr lang="en-US" sz="1600" u="sng" kern="0" dirty="0" smtClean="0"/>
              <a:t>Priority # 3</a:t>
            </a:r>
            <a:r>
              <a:rPr lang="en-US" sz="1600" kern="0" dirty="0" smtClean="0"/>
              <a:t>:</a:t>
            </a:r>
          </a:p>
          <a:p>
            <a:pPr marL="0" indent="0" defTabSz="914400">
              <a:buNone/>
            </a:pPr>
            <a:r>
              <a:rPr lang="en-US" sz="1400" kern="0" dirty="0"/>
              <a:t>Develop understanding of instabilities (multichannel  flow reversals, flooding, etc.), transients (start-up, loss of coolant, load variation), evaporator / condenser phase separator, NCG separation - removal - isolation, and loop sensing and feedback control strategies. </a:t>
            </a:r>
          </a:p>
          <a:p>
            <a:pPr marL="0" indent="0" defTabSz="914400">
              <a:buNone/>
            </a:pPr>
            <a:endParaRPr lang="en-US" sz="1600" kern="0" dirty="0" smtClean="0"/>
          </a:p>
          <a:p>
            <a:pPr marL="0" indent="0" defTabSz="914400">
              <a:buNone/>
            </a:pPr>
            <a:endParaRPr lang="en-US" sz="1600" kern="0" dirty="0" smtClean="0"/>
          </a:p>
        </p:txBody>
      </p:sp>
      <p:sp>
        <p:nvSpPr>
          <p:cNvPr id="6" name="Content Placeholder 2"/>
          <p:cNvSpPr txBox="1">
            <a:spLocks/>
          </p:cNvSpPr>
          <p:nvPr/>
        </p:nvSpPr>
        <p:spPr>
          <a:xfrm>
            <a:off x="4382802" y="2407811"/>
            <a:ext cx="4761198" cy="2039241"/>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085850" indent="-228600" algn="l" rtl="0" eaLnBrk="0" fontAlgn="base" hangingPunct="0">
              <a:spcBef>
                <a:spcPct val="20000"/>
              </a:spcBef>
              <a:spcAft>
                <a:spcPct val="0"/>
              </a:spcAft>
              <a:buChar char="•"/>
              <a:defRPr>
                <a:solidFill>
                  <a:schemeClr val="tx1"/>
                </a:solidFill>
                <a:latin typeface="+mn-lt"/>
              </a:defRPr>
            </a:lvl3pPr>
            <a:lvl4pPr marL="1428750" indent="-228600" algn="l" rtl="0" eaLnBrk="0" fontAlgn="base" hangingPunct="0">
              <a:spcBef>
                <a:spcPct val="20000"/>
              </a:spcBef>
              <a:spcAft>
                <a:spcPct val="0"/>
              </a:spcAft>
              <a:buChar char="–"/>
              <a:defRPr sz="1600">
                <a:solidFill>
                  <a:schemeClr val="tx1"/>
                </a:solidFill>
                <a:latin typeface="+mn-lt"/>
              </a:defRPr>
            </a:lvl4pPr>
            <a:lvl5pPr marL="1771650" indent="-228600" algn="l" rtl="0" eaLnBrk="0" fontAlgn="base" hangingPunct="0">
              <a:spcBef>
                <a:spcPct val="20000"/>
              </a:spcBef>
              <a:spcAft>
                <a:spcPct val="0"/>
              </a:spcAft>
              <a:buChar char="»"/>
              <a:defRPr sz="1400">
                <a:solidFill>
                  <a:schemeClr val="tx1"/>
                </a:solidFill>
                <a:latin typeface="+mn-lt"/>
              </a:defRPr>
            </a:lvl5pPr>
            <a:lvl6pPr marL="2228850" indent="-228600" algn="l" rtl="0" eaLnBrk="0" fontAlgn="base" hangingPunct="0">
              <a:spcBef>
                <a:spcPct val="20000"/>
              </a:spcBef>
              <a:spcAft>
                <a:spcPct val="0"/>
              </a:spcAft>
              <a:buChar char="»"/>
              <a:defRPr sz="1400">
                <a:solidFill>
                  <a:schemeClr val="tx1"/>
                </a:solidFill>
                <a:latin typeface="+mn-lt"/>
              </a:defRPr>
            </a:lvl6pPr>
            <a:lvl7pPr marL="2686050" indent="-228600" algn="l" rtl="0" eaLnBrk="0" fontAlgn="base" hangingPunct="0">
              <a:spcBef>
                <a:spcPct val="20000"/>
              </a:spcBef>
              <a:spcAft>
                <a:spcPct val="0"/>
              </a:spcAft>
              <a:buChar char="»"/>
              <a:defRPr sz="1400">
                <a:solidFill>
                  <a:schemeClr val="tx1"/>
                </a:solidFill>
                <a:latin typeface="+mn-lt"/>
              </a:defRPr>
            </a:lvl7pPr>
            <a:lvl8pPr marL="3143250" indent="-228600" algn="l" rtl="0" eaLnBrk="0" fontAlgn="base" hangingPunct="0">
              <a:spcBef>
                <a:spcPct val="20000"/>
              </a:spcBef>
              <a:spcAft>
                <a:spcPct val="0"/>
              </a:spcAft>
              <a:buChar char="»"/>
              <a:defRPr sz="1400">
                <a:solidFill>
                  <a:schemeClr val="tx1"/>
                </a:solidFill>
                <a:latin typeface="+mn-lt"/>
              </a:defRPr>
            </a:lvl8pPr>
            <a:lvl9pPr marL="3600450" indent="-228600" algn="l" rtl="0" eaLnBrk="0" fontAlgn="base" hangingPunct="0">
              <a:spcBef>
                <a:spcPct val="20000"/>
              </a:spcBef>
              <a:spcAft>
                <a:spcPct val="0"/>
              </a:spcAft>
              <a:buChar char="»"/>
              <a:defRPr sz="1400">
                <a:solidFill>
                  <a:schemeClr val="tx1"/>
                </a:solidFill>
                <a:latin typeface="+mn-lt"/>
              </a:defRPr>
            </a:lvl9pPr>
          </a:lstStyle>
          <a:p>
            <a:pPr marL="0" indent="0" defTabSz="914400">
              <a:buNone/>
            </a:pPr>
            <a:r>
              <a:rPr lang="en-US" sz="1600" u="sng" kern="0" dirty="0" smtClean="0"/>
              <a:t>Priority # 2</a:t>
            </a:r>
            <a:r>
              <a:rPr lang="en-US" sz="1600" kern="0" dirty="0" smtClean="0"/>
              <a:t>:</a:t>
            </a:r>
          </a:p>
          <a:p>
            <a:pPr marL="0" indent="0" defTabSz="914400">
              <a:buNone/>
            </a:pPr>
            <a:r>
              <a:rPr lang="en-US" sz="1400" kern="0" dirty="0"/>
              <a:t>Develop capabilities to predict flow condensation heat transfer performance in microgravity. Factors to be addressed include: non-condensable gas, wave effects, inlet superheat / </a:t>
            </a:r>
            <a:r>
              <a:rPr lang="en-US" sz="1400" kern="0" dirty="0" err="1"/>
              <a:t>subcooled</a:t>
            </a:r>
            <a:r>
              <a:rPr lang="en-US" sz="1400" kern="0" dirty="0"/>
              <a:t> outlet effects, enhancement techniques, tapered channels, flow passage effects, capillary enhancement techniques, surface modification, drop-wise condensation.</a:t>
            </a:r>
          </a:p>
        </p:txBody>
      </p:sp>
      <p:sp>
        <p:nvSpPr>
          <p:cNvPr id="33" name="TextBox 32"/>
          <p:cNvSpPr txBox="1"/>
          <p:nvPr/>
        </p:nvSpPr>
        <p:spPr>
          <a:xfrm>
            <a:off x="5304098" y="6163060"/>
            <a:ext cx="3352800" cy="276999"/>
          </a:xfrm>
          <a:prstGeom prst="rect">
            <a:avLst/>
          </a:prstGeom>
          <a:noFill/>
        </p:spPr>
        <p:txBody>
          <a:bodyPr wrap="square" rtlCol="0">
            <a:spAutoFit/>
          </a:bodyPr>
          <a:lstStyle/>
          <a:p>
            <a:pPr algn="ctr"/>
            <a:r>
              <a:rPr lang="en-US" sz="1200" dirty="0" smtClean="0">
                <a:solidFill>
                  <a:srgbClr val="000000"/>
                </a:solidFill>
              </a:rPr>
              <a:t>Reconfigurable Thermal Control System</a:t>
            </a:r>
            <a:endParaRPr lang="en-US" sz="1200" dirty="0">
              <a:solidFill>
                <a:srgbClr val="000000"/>
              </a:solidFill>
            </a:endParaRPr>
          </a:p>
        </p:txBody>
      </p:sp>
      <p:sp>
        <p:nvSpPr>
          <p:cNvPr id="14" name="TextBox 13"/>
          <p:cNvSpPr txBox="1"/>
          <p:nvPr/>
        </p:nvSpPr>
        <p:spPr>
          <a:xfrm>
            <a:off x="6174282" y="2121406"/>
            <a:ext cx="2732628" cy="553998"/>
          </a:xfrm>
          <a:prstGeom prst="rect">
            <a:avLst/>
          </a:prstGeom>
          <a:noFill/>
        </p:spPr>
        <p:txBody>
          <a:bodyPr wrap="square" rtlCol="0">
            <a:spAutoFit/>
          </a:bodyPr>
          <a:lstStyle/>
          <a:p>
            <a:r>
              <a:rPr lang="en-US" sz="1000" dirty="0" smtClean="0">
                <a:solidFill>
                  <a:srgbClr val="000000"/>
                </a:solidFill>
              </a:rPr>
              <a:t>Critical Heat Flux (CHF) data and model predictions for microgravity and Earth gravity for flow boiling.</a:t>
            </a:r>
            <a:endParaRPr lang="en-US" sz="1000" dirty="0">
              <a:solidFill>
                <a:srgbClr val="000000"/>
              </a:solidFill>
            </a:endParaRPr>
          </a:p>
        </p:txBody>
      </p:sp>
      <p:grpSp>
        <p:nvGrpSpPr>
          <p:cNvPr id="15" name="Group 14"/>
          <p:cNvGrpSpPr/>
          <p:nvPr/>
        </p:nvGrpSpPr>
        <p:grpSpPr>
          <a:xfrm>
            <a:off x="6213222" y="404633"/>
            <a:ext cx="2146040" cy="1717538"/>
            <a:chOff x="4572000" y="2292935"/>
            <a:chExt cx="4347633" cy="2812465"/>
          </a:xfrm>
        </p:grpSpPr>
        <p:pic>
          <p:nvPicPr>
            <p:cNvPr id="16" name="Picture 15" descr="Screen shot 2011-06-04 at 7.11.16 PM.png"/>
            <p:cNvPicPr>
              <a:picLocks noChangeAspect="1"/>
            </p:cNvPicPr>
            <p:nvPr/>
          </p:nvPicPr>
          <p:blipFill>
            <a:blip r:embed="rId2"/>
            <a:stretch>
              <a:fillRect/>
            </a:stretch>
          </p:blipFill>
          <p:spPr>
            <a:xfrm>
              <a:off x="4580564" y="2292935"/>
              <a:ext cx="2325525" cy="736934"/>
            </a:xfrm>
            <a:prstGeom prst="rect">
              <a:avLst/>
            </a:prstGeom>
          </p:spPr>
        </p:pic>
        <p:pic>
          <p:nvPicPr>
            <p:cNvPr id="17" name="Picture 16" descr="Screen shot 2011-06-04 at 7.11.08 PM.png"/>
            <p:cNvPicPr>
              <a:picLocks noChangeAspect="1"/>
            </p:cNvPicPr>
            <p:nvPr/>
          </p:nvPicPr>
          <p:blipFill>
            <a:blip r:embed="rId3"/>
            <a:stretch>
              <a:fillRect/>
            </a:stretch>
          </p:blipFill>
          <p:spPr>
            <a:xfrm>
              <a:off x="4580564" y="3015700"/>
              <a:ext cx="2331443" cy="714936"/>
            </a:xfrm>
            <a:prstGeom prst="rect">
              <a:avLst/>
            </a:prstGeom>
          </p:spPr>
        </p:pic>
        <p:pic>
          <p:nvPicPr>
            <p:cNvPr id="18" name="Picture 17" descr="Screen shot 2011-06-04 at 7.10.55 PM.png"/>
            <p:cNvPicPr>
              <a:picLocks noChangeAspect="1"/>
            </p:cNvPicPr>
            <p:nvPr/>
          </p:nvPicPr>
          <p:blipFill>
            <a:blip r:embed="rId4"/>
            <a:stretch>
              <a:fillRect/>
            </a:stretch>
          </p:blipFill>
          <p:spPr>
            <a:xfrm>
              <a:off x="4572000" y="3727035"/>
              <a:ext cx="2340006" cy="758932"/>
            </a:xfrm>
            <a:prstGeom prst="rect">
              <a:avLst/>
            </a:prstGeom>
          </p:spPr>
        </p:pic>
        <p:pic>
          <p:nvPicPr>
            <p:cNvPr id="19" name="Picture 8"/>
            <p:cNvPicPr>
              <a:picLocks noChangeAspect="1" noChangeArrowheads="1"/>
            </p:cNvPicPr>
            <p:nvPr/>
          </p:nvPicPr>
          <p:blipFill>
            <a:blip r:embed="rId5"/>
            <a:srcRect/>
            <a:stretch>
              <a:fillRect/>
            </a:stretch>
          </p:blipFill>
          <p:spPr bwMode="auto">
            <a:xfrm>
              <a:off x="4592485" y="4469433"/>
              <a:ext cx="2318506" cy="635967"/>
            </a:xfrm>
            <a:prstGeom prst="rect">
              <a:avLst/>
            </a:prstGeom>
            <a:noFill/>
            <a:ln w="9525">
              <a:noFill/>
              <a:miter lim="800000"/>
              <a:headEnd/>
              <a:tailEnd/>
            </a:ln>
          </p:spPr>
        </p:pic>
        <p:pic>
          <p:nvPicPr>
            <p:cNvPr id="20" name="Picture 19" descr="Screen shot 2011-06-04 at 7.14.07 PM.png"/>
            <p:cNvPicPr>
              <a:picLocks noChangeAspect="1"/>
            </p:cNvPicPr>
            <p:nvPr/>
          </p:nvPicPr>
          <p:blipFill>
            <a:blip r:embed="rId6"/>
            <a:stretch>
              <a:fillRect/>
            </a:stretch>
          </p:blipFill>
          <p:spPr>
            <a:xfrm>
              <a:off x="6963898" y="3878357"/>
              <a:ext cx="1951502" cy="1199623"/>
            </a:xfrm>
            <a:prstGeom prst="rect">
              <a:avLst/>
            </a:prstGeom>
          </p:spPr>
        </p:pic>
        <p:pic>
          <p:nvPicPr>
            <p:cNvPr id="21" name="Picture 20" descr="Screen Shot 2014-08-21 at 6.08.5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0400" y="2295276"/>
              <a:ext cx="1909233" cy="1438524"/>
            </a:xfrm>
            <a:prstGeom prst="rect">
              <a:avLst/>
            </a:prstGeom>
            <a:ln>
              <a:solidFill>
                <a:schemeClr val="tx1"/>
              </a:solidFill>
            </a:ln>
          </p:spPr>
        </p:pic>
      </p:grpSp>
      <p:grpSp>
        <p:nvGrpSpPr>
          <p:cNvPr id="22" name="Group 21"/>
          <p:cNvGrpSpPr/>
          <p:nvPr/>
        </p:nvGrpSpPr>
        <p:grpSpPr>
          <a:xfrm>
            <a:off x="227275" y="2236496"/>
            <a:ext cx="3808727" cy="2020889"/>
            <a:chOff x="4454525" y="4419599"/>
            <a:chExt cx="4689475" cy="2249489"/>
          </a:xfrm>
        </p:grpSpPr>
        <p:pic>
          <p:nvPicPr>
            <p:cNvPr id="25"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54525" y="4439525"/>
              <a:ext cx="4689475" cy="2229563"/>
            </a:xfrm>
            <a:prstGeom prst="rect">
              <a:avLst/>
            </a:pr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pic>
        <p:sp>
          <p:nvSpPr>
            <p:cNvPr id="26" name="TextBox 11"/>
            <p:cNvSpPr txBox="1">
              <a:spLocks noChangeArrowheads="1"/>
            </p:cNvSpPr>
            <p:nvPr/>
          </p:nvSpPr>
          <p:spPr bwMode="auto">
            <a:xfrm>
              <a:off x="4585181" y="4419599"/>
              <a:ext cx="378845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nSpc>
                  <a:spcPts val="1238"/>
                </a:lnSpc>
              </a:pPr>
              <a:r>
                <a:rPr lang="en-US" sz="1200" b="1" dirty="0">
                  <a:solidFill>
                    <a:srgbClr val="008000"/>
                  </a:solidFill>
                  <a:latin typeface="Helvetica" charset="0"/>
                  <a:cs typeface="Helvetica" charset="0"/>
                </a:rPr>
                <a:t>Rankine Cycle </a:t>
              </a:r>
              <a:r>
                <a:rPr lang="en-US" sz="1200" b="1" dirty="0" smtClean="0">
                  <a:solidFill>
                    <a:srgbClr val="008000"/>
                  </a:solidFill>
                  <a:latin typeface="Helvetica" charset="0"/>
                  <a:cs typeface="Helvetica" charset="0"/>
                </a:rPr>
                <a:t>is best </a:t>
              </a:r>
              <a:r>
                <a:rPr lang="en-US" sz="1200" b="1" dirty="0">
                  <a:solidFill>
                    <a:srgbClr val="008000"/>
                  </a:solidFill>
                  <a:latin typeface="Helvetica" charset="0"/>
                  <a:cs typeface="Helvetica" charset="0"/>
                </a:rPr>
                <a:t>option for high power </a:t>
              </a:r>
              <a:r>
                <a:rPr lang="en-US" sz="1200" b="1" dirty="0" smtClean="0">
                  <a:solidFill>
                    <a:srgbClr val="008000"/>
                  </a:solidFill>
                  <a:latin typeface="Helvetica" charset="0"/>
                  <a:cs typeface="Helvetica" charset="0"/>
                </a:rPr>
                <a:t>systems in space </a:t>
              </a:r>
              <a:r>
                <a:rPr lang="en-US" sz="1200" b="1" dirty="0">
                  <a:solidFill>
                    <a:srgbClr val="008000"/>
                  </a:solidFill>
                  <a:latin typeface="Helvetica" charset="0"/>
                  <a:cs typeface="Helvetica" charset="0"/>
                </a:rPr>
                <a:t>(&gt; 100 </a:t>
              </a:r>
              <a:r>
                <a:rPr lang="en-US" sz="1200" b="1" dirty="0" smtClean="0">
                  <a:solidFill>
                    <a:srgbClr val="008000"/>
                  </a:solidFill>
                  <a:latin typeface="Helvetica" charset="0"/>
                  <a:cs typeface="Helvetica" charset="0"/>
                </a:rPr>
                <a:t>kW). </a:t>
              </a:r>
              <a:endParaRPr lang="en-US" sz="1200" b="1" dirty="0">
                <a:solidFill>
                  <a:srgbClr val="008000"/>
                </a:solidFill>
                <a:latin typeface="Helvetica" charset="0"/>
                <a:cs typeface="Helvetica" charset="0"/>
              </a:endParaRPr>
            </a:p>
          </p:txBody>
        </p:sp>
      </p:grpSp>
      <p:pic>
        <p:nvPicPr>
          <p:cNvPr id="27" name="Picture 26" descr="Screen Shot 2015-01-23 at 3.09.35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28006" y="4498833"/>
            <a:ext cx="2125218" cy="1683221"/>
          </a:xfrm>
          <a:prstGeom prst="rect">
            <a:avLst/>
          </a:prstGeom>
        </p:spPr>
      </p:pic>
    </p:spTree>
    <p:extLst>
      <p:ext uri="{BB962C8B-B14F-4D97-AF65-F5344CB8AC3E}">
        <p14:creationId xmlns:p14="http://schemas.microsoft.com/office/powerpoint/2010/main" val="26393039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Priorities Cryogenic Storage &amp; Handling</a:t>
            </a:r>
            <a:endParaRPr lang="en-US" dirty="0"/>
          </a:p>
        </p:txBody>
      </p:sp>
      <p:sp>
        <p:nvSpPr>
          <p:cNvPr id="3" name="Content Placeholder 2"/>
          <p:cNvSpPr>
            <a:spLocks noGrp="1"/>
          </p:cNvSpPr>
          <p:nvPr>
            <p:ph idx="1"/>
          </p:nvPr>
        </p:nvSpPr>
        <p:spPr>
          <a:xfrm>
            <a:off x="334537" y="628649"/>
            <a:ext cx="4638392" cy="1154151"/>
          </a:xfrm>
        </p:spPr>
        <p:txBody>
          <a:bodyPr/>
          <a:lstStyle/>
          <a:p>
            <a:pPr marL="0" indent="0">
              <a:buNone/>
            </a:pPr>
            <a:r>
              <a:rPr lang="en-US" sz="1600" u="sng" dirty="0" smtClean="0"/>
              <a:t>Priority # 1</a:t>
            </a:r>
            <a:r>
              <a:rPr lang="en-US" sz="1600" dirty="0" smtClean="0"/>
              <a:t>:</a:t>
            </a:r>
            <a:endParaRPr lang="en-US" sz="1600" dirty="0"/>
          </a:p>
          <a:p>
            <a:pPr marL="0" indent="0">
              <a:buNone/>
            </a:pPr>
            <a:r>
              <a:rPr lang="en-US" sz="1400" dirty="0"/>
              <a:t>Understand the impact of </a:t>
            </a:r>
            <a:r>
              <a:rPr lang="en-US" sz="1400" dirty="0" err="1"/>
              <a:t>noncondensables</a:t>
            </a:r>
            <a:r>
              <a:rPr lang="en-US" sz="1400" dirty="0"/>
              <a:t> gases on tank pressurization and pressure control in microgravity. </a:t>
            </a:r>
          </a:p>
          <a:p>
            <a:pPr marL="0" indent="0">
              <a:buNone/>
            </a:pPr>
            <a:r>
              <a:rPr lang="en-US" sz="1400" dirty="0"/>
              <a:t>Establish a microgravity science &amp; engineering foundation for comparison and optimization of axial-jet and spray-droplet tank pressure control designs.</a:t>
            </a:r>
          </a:p>
          <a:p>
            <a:endParaRPr lang="en-US" sz="1600" dirty="0"/>
          </a:p>
        </p:txBody>
      </p:sp>
      <p:sp>
        <p:nvSpPr>
          <p:cNvPr id="4" name="Slide Number Placeholder 3"/>
          <p:cNvSpPr>
            <a:spLocks noGrp="1"/>
          </p:cNvSpPr>
          <p:nvPr>
            <p:ph type="sldNum" sz="quarter" idx="10"/>
          </p:nvPr>
        </p:nvSpPr>
        <p:spPr/>
        <p:txBody>
          <a:bodyPr/>
          <a:lstStyle/>
          <a:p>
            <a:pPr>
              <a:defRPr/>
            </a:pPr>
            <a:fld id="{1E091521-2F57-4489-B35F-63D4B1DC3913}" type="slidenum">
              <a:rPr lang="en-US" smtClean="0">
                <a:solidFill>
                  <a:srgbClr val="003296"/>
                </a:solidFill>
              </a:rPr>
              <a:pPr>
                <a:defRPr/>
              </a:pPr>
              <a:t>29</a:t>
            </a:fld>
            <a:endParaRPr lang="en-US">
              <a:solidFill>
                <a:srgbClr val="003296"/>
              </a:solidFill>
            </a:endParaRPr>
          </a:p>
        </p:txBody>
      </p:sp>
      <p:sp>
        <p:nvSpPr>
          <p:cNvPr id="5" name="Content Placeholder 2"/>
          <p:cNvSpPr txBox="1">
            <a:spLocks/>
          </p:cNvSpPr>
          <p:nvPr/>
        </p:nvSpPr>
        <p:spPr>
          <a:xfrm>
            <a:off x="231023" y="4879911"/>
            <a:ext cx="4845420" cy="1281306"/>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085850" indent="-228600" algn="l" rtl="0" eaLnBrk="0" fontAlgn="base" hangingPunct="0">
              <a:spcBef>
                <a:spcPct val="20000"/>
              </a:spcBef>
              <a:spcAft>
                <a:spcPct val="0"/>
              </a:spcAft>
              <a:buChar char="•"/>
              <a:defRPr>
                <a:solidFill>
                  <a:schemeClr val="tx1"/>
                </a:solidFill>
                <a:latin typeface="+mn-lt"/>
              </a:defRPr>
            </a:lvl3pPr>
            <a:lvl4pPr marL="1428750" indent="-228600" algn="l" rtl="0" eaLnBrk="0" fontAlgn="base" hangingPunct="0">
              <a:spcBef>
                <a:spcPct val="20000"/>
              </a:spcBef>
              <a:spcAft>
                <a:spcPct val="0"/>
              </a:spcAft>
              <a:buChar char="–"/>
              <a:defRPr sz="1600">
                <a:solidFill>
                  <a:schemeClr val="tx1"/>
                </a:solidFill>
                <a:latin typeface="+mn-lt"/>
              </a:defRPr>
            </a:lvl4pPr>
            <a:lvl5pPr marL="1771650" indent="-228600" algn="l" rtl="0" eaLnBrk="0" fontAlgn="base" hangingPunct="0">
              <a:spcBef>
                <a:spcPct val="20000"/>
              </a:spcBef>
              <a:spcAft>
                <a:spcPct val="0"/>
              </a:spcAft>
              <a:buChar char="»"/>
              <a:defRPr sz="1400">
                <a:solidFill>
                  <a:schemeClr val="tx1"/>
                </a:solidFill>
                <a:latin typeface="+mn-lt"/>
              </a:defRPr>
            </a:lvl5pPr>
            <a:lvl6pPr marL="2228850" indent="-228600" algn="l" rtl="0" eaLnBrk="0" fontAlgn="base" hangingPunct="0">
              <a:spcBef>
                <a:spcPct val="20000"/>
              </a:spcBef>
              <a:spcAft>
                <a:spcPct val="0"/>
              </a:spcAft>
              <a:buChar char="»"/>
              <a:defRPr sz="1400">
                <a:solidFill>
                  <a:schemeClr val="tx1"/>
                </a:solidFill>
                <a:latin typeface="+mn-lt"/>
              </a:defRPr>
            </a:lvl6pPr>
            <a:lvl7pPr marL="2686050" indent="-228600" algn="l" rtl="0" eaLnBrk="0" fontAlgn="base" hangingPunct="0">
              <a:spcBef>
                <a:spcPct val="20000"/>
              </a:spcBef>
              <a:spcAft>
                <a:spcPct val="0"/>
              </a:spcAft>
              <a:buChar char="»"/>
              <a:defRPr sz="1400">
                <a:solidFill>
                  <a:schemeClr val="tx1"/>
                </a:solidFill>
                <a:latin typeface="+mn-lt"/>
              </a:defRPr>
            </a:lvl7pPr>
            <a:lvl8pPr marL="3143250" indent="-228600" algn="l" rtl="0" eaLnBrk="0" fontAlgn="base" hangingPunct="0">
              <a:spcBef>
                <a:spcPct val="20000"/>
              </a:spcBef>
              <a:spcAft>
                <a:spcPct val="0"/>
              </a:spcAft>
              <a:buChar char="»"/>
              <a:defRPr sz="1400">
                <a:solidFill>
                  <a:schemeClr val="tx1"/>
                </a:solidFill>
                <a:latin typeface="+mn-lt"/>
              </a:defRPr>
            </a:lvl8pPr>
            <a:lvl9pPr marL="3600450" indent="-228600" algn="l" rtl="0" eaLnBrk="0" fontAlgn="base" hangingPunct="0">
              <a:spcBef>
                <a:spcPct val="20000"/>
              </a:spcBef>
              <a:spcAft>
                <a:spcPct val="0"/>
              </a:spcAft>
              <a:buChar char="»"/>
              <a:defRPr sz="1400">
                <a:solidFill>
                  <a:schemeClr val="tx1"/>
                </a:solidFill>
                <a:latin typeface="+mn-lt"/>
              </a:defRPr>
            </a:lvl9pPr>
          </a:lstStyle>
          <a:p>
            <a:pPr marL="0" indent="0" defTabSz="914400">
              <a:buNone/>
            </a:pPr>
            <a:r>
              <a:rPr lang="en-US" sz="1600" u="sng" kern="0" dirty="0" smtClean="0"/>
              <a:t>Priority # 3</a:t>
            </a:r>
            <a:r>
              <a:rPr lang="en-US" sz="1600" kern="0" dirty="0" smtClean="0"/>
              <a:t>:</a:t>
            </a:r>
          </a:p>
          <a:p>
            <a:pPr marL="0" indent="0" defTabSz="914400">
              <a:buNone/>
            </a:pPr>
            <a:r>
              <a:rPr lang="en-US" sz="1400" kern="0" dirty="0"/>
              <a:t>Understand different aspects of storage tank phase management and phase control in microgravity using different devices:</a:t>
            </a:r>
          </a:p>
          <a:p>
            <a:pPr marL="0" indent="0" defTabSz="914400">
              <a:buNone/>
            </a:pPr>
            <a:r>
              <a:rPr lang="en-US" sz="1000" kern="0" dirty="0"/>
              <a:t>Capillary fluid dynamics – extends CCF work</a:t>
            </a:r>
          </a:p>
          <a:p>
            <a:pPr marL="0" indent="0" defTabSz="914400">
              <a:buNone/>
            </a:pPr>
            <a:r>
              <a:rPr lang="en-US" sz="1000" kern="0" dirty="0"/>
              <a:t>Hydrophobic materials</a:t>
            </a:r>
          </a:p>
          <a:p>
            <a:pPr marL="0" indent="0" defTabSz="914400">
              <a:buNone/>
            </a:pPr>
            <a:r>
              <a:rPr lang="en-US" sz="1000" kern="0" dirty="0" err="1"/>
              <a:t>Dielectrophoretic</a:t>
            </a:r>
            <a:r>
              <a:rPr lang="en-US" sz="1000" kern="0" dirty="0"/>
              <a:t> forces</a:t>
            </a:r>
          </a:p>
          <a:p>
            <a:pPr marL="0" indent="0" defTabSz="914400">
              <a:buNone/>
            </a:pPr>
            <a:r>
              <a:rPr lang="en-US" sz="1000" kern="0" dirty="0"/>
              <a:t>Radio-Frequency mass gauging</a:t>
            </a:r>
          </a:p>
          <a:p>
            <a:pPr marL="0" indent="0" defTabSz="914400">
              <a:buNone/>
            </a:pPr>
            <a:endParaRPr lang="en-US" sz="1600" kern="0" dirty="0" smtClean="0"/>
          </a:p>
          <a:p>
            <a:pPr marL="0" indent="0" defTabSz="914400">
              <a:buNone/>
            </a:pPr>
            <a:endParaRPr lang="en-US" sz="1600" kern="0" dirty="0" smtClean="0"/>
          </a:p>
        </p:txBody>
      </p:sp>
      <p:sp>
        <p:nvSpPr>
          <p:cNvPr id="6" name="Content Placeholder 2"/>
          <p:cNvSpPr txBox="1">
            <a:spLocks/>
          </p:cNvSpPr>
          <p:nvPr/>
        </p:nvSpPr>
        <p:spPr>
          <a:xfrm>
            <a:off x="4382802" y="2407811"/>
            <a:ext cx="4761198" cy="2039241"/>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085850" indent="-228600" algn="l" rtl="0" eaLnBrk="0" fontAlgn="base" hangingPunct="0">
              <a:spcBef>
                <a:spcPct val="20000"/>
              </a:spcBef>
              <a:spcAft>
                <a:spcPct val="0"/>
              </a:spcAft>
              <a:buChar char="•"/>
              <a:defRPr>
                <a:solidFill>
                  <a:schemeClr val="tx1"/>
                </a:solidFill>
                <a:latin typeface="+mn-lt"/>
              </a:defRPr>
            </a:lvl3pPr>
            <a:lvl4pPr marL="1428750" indent="-228600" algn="l" rtl="0" eaLnBrk="0" fontAlgn="base" hangingPunct="0">
              <a:spcBef>
                <a:spcPct val="20000"/>
              </a:spcBef>
              <a:spcAft>
                <a:spcPct val="0"/>
              </a:spcAft>
              <a:buChar char="–"/>
              <a:defRPr sz="1600">
                <a:solidFill>
                  <a:schemeClr val="tx1"/>
                </a:solidFill>
                <a:latin typeface="+mn-lt"/>
              </a:defRPr>
            </a:lvl4pPr>
            <a:lvl5pPr marL="1771650" indent="-228600" algn="l" rtl="0" eaLnBrk="0" fontAlgn="base" hangingPunct="0">
              <a:spcBef>
                <a:spcPct val="20000"/>
              </a:spcBef>
              <a:spcAft>
                <a:spcPct val="0"/>
              </a:spcAft>
              <a:buChar char="»"/>
              <a:defRPr sz="1400">
                <a:solidFill>
                  <a:schemeClr val="tx1"/>
                </a:solidFill>
                <a:latin typeface="+mn-lt"/>
              </a:defRPr>
            </a:lvl5pPr>
            <a:lvl6pPr marL="2228850" indent="-228600" algn="l" rtl="0" eaLnBrk="0" fontAlgn="base" hangingPunct="0">
              <a:spcBef>
                <a:spcPct val="20000"/>
              </a:spcBef>
              <a:spcAft>
                <a:spcPct val="0"/>
              </a:spcAft>
              <a:buChar char="»"/>
              <a:defRPr sz="1400">
                <a:solidFill>
                  <a:schemeClr val="tx1"/>
                </a:solidFill>
                <a:latin typeface="+mn-lt"/>
              </a:defRPr>
            </a:lvl6pPr>
            <a:lvl7pPr marL="2686050" indent="-228600" algn="l" rtl="0" eaLnBrk="0" fontAlgn="base" hangingPunct="0">
              <a:spcBef>
                <a:spcPct val="20000"/>
              </a:spcBef>
              <a:spcAft>
                <a:spcPct val="0"/>
              </a:spcAft>
              <a:buChar char="»"/>
              <a:defRPr sz="1400">
                <a:solidFill>
                  <a:schemeClr val="tx1"/>
                </a:solidFill>
                <a:latin typeface="+mn-lt"/>
              </a:defRPr>
            </a:lvl7pPr>
            <a:lvl8pPr marL="3143250" indent="-228600" algn="l" rtl="0" eaLnBrk="0" fontAlgn="base" hangingPunct="0">
              <a:spcBef>
                <a:spcPct val="20000"/>
              </a:spcBef>
              <a:spcAft>
                <a:spcPct val="0"/>
              </a:spcAft>
              <a:buChar char="»"/>
              <a:defRPr sz="1400">
                <a:solidFill>
                  <a:schemeClr val="tx1"/>
                </a:solidFill>
                <a:latin typeface="+mn-lt"/>
              </a:defRPr>
            </a:lvl8pPr>
            <a:lvl9pPr marL="3600450" indent="-228600" algn="l" rtl="0" eaLnBrk="0" fontAlgn="base" hangingPunct="0">
              <a:spcBef>
                <a:spcPct val="20000"/>
              </a:spcBef>
              <a:spcAft>
                <a:spcPct val="0"/>
              </a:spcAft>
              <a:buChar char="»"/>
              <a:defRPr sz="1400">
                <a:solidFill>
                  <a:schemeClr val="tx1"/>
                </a:solidFill>
                <a:latin typeface="+mn-lt"/>
              </a:defRPr>
            </a:lvl9pPr>
          </a:lstStyle>
          <a:p>
            <a:pPr marL="0" indent="0" defTabSz="914400">
              <a:buNone/>
            </a:pPr>
            <a:r>
              <a:rPr lang="en-US" sz="1600" u="sng" kern="0" dirty="0" smtClean="0"/>
              <a:t>Priority # 2</a:t>
            </a:r>
            <a:r>
              <a:rPr lang="en-US" sz="1600" kern="0" dirty="0" smtClean="0"/>
              <a:t>:</a:t>
            </a:r>
          </a:p>
          <a:p>
            <a:pPr marL="0" indent="0" defTabSz="914400">
              <a:buNone/>
            </a:pPr>
            <a:r>
              <a:rPr lang="en-US" sz="1400" kern="0" dirty="0"/>
              <a:t>Understand the impact of microgravity boiling, interfacial turbulence and curvature, and impulse accelerations on tank pressurization.  </a:t>
            </a:r>
          </a:p>
          <a:p>
            <a:pPr marL="0" indent="0" defTabSz="914400">
              <a:buNone/>
            </a:pPr>
            <a:r>
              <a:rPr lang="en-US" sz="1400" kern="0" dirty="0"/>
              <a:t>Study tank chill down and tank pressurization using submerged and non-submerged injectors – logical extension to ZBOT series.</a:t>
            </a:r>
          </a:p>
        </p:txBody>
      </p:sp>
      <p:pic>
        <p:nvPicPr>
          <p:cNvPr id="23" name="Picture 22">
            <a:hlinkClick r:id="rId2" action="ppaction://hlinkfile"/>
          </p:cNvPr>
          <p:cNvPicPr>
            <a:picLocks noChangeAspect="1"/>
          </p:cNvPicPr>
          <p:nvPr/>
        </p:nvPicPr>
        <p:blipFill rotWithShape="1">
          <a:blip r:embed="rId3" cstate="print">
            <a:extLst>
              <a:ext uri="{28A0092B-C50C-407E-A947-70E740481C1C}">
                <a14:useLocalDpi xmlns:a14="http://schemas.microsoft.com/office/drawing/2010/main" val="0"/>
              </a:ext>
            </a:extLst>
          </a:blip>
          <a:srcRect l="466" t="6992" r="46396"/>
          <a:stretch/>
        </p:blipFill>
        <p:spPr>
          <a:xfrm>
            <a:off x="7751275" y="759016"/>
            <a:ext cx="1252102" cy="1363330"/>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1582" y="717555"/>
            <a:ext cx="1851365" cy="1471805"/>
          </a:xfrm>
          <a:prstGeom prst="rect">
            <a:avLst/>
          </a:prstGeom>
          <a:noFill/>
        </p:spPr>
      </p:pic>
      <p:grpSp>
        <p:nvGrpSpPr>
          <p:cNvPr id="28" name="Group 27"/>
          <p:cNvGrpSpPr/>
          <p:nvPr/>
        </p:nvGrpSpPr>
        <p:grpSpPr>
          <a:xfrm>
            <a:off x="6820912" y="805668"/>
            <a:ext cx="861062" cy="1363330"/>
            <a:chOff x="6894934" y="1018548"/>
            <a:chExt cx="861062" cy="1363330"/>
          </a:xfrm>
        </p:grpSpPr>
        <p:pic>
          <p:nvPicPr>
            <p:cNvPr id="29" name="Picture 28">
              <a:hlinkClick r:id="rId5" action="ppaction://hlinkfile"/>
            </p:cNvPr>
            <p:cNvPicPr>
              <a:picLocks noChangeAspect="1"/>
            </p:cNvPicPr>
            <p:nvPr/>
          </p:nvPicPr>
          <p:blipFill rotWithShape="1">
            <a:blip r:embed="rId6" cstate="print">
              <a:extLst>
                <a:ext uri="{28A0092B-C50C-407E-A947-70E740481C1C}">
                  <a14:useLocalDpi xmlns:a14="http://schemas.microsoft.com/office/drawing/2010/main" val="0"/>
                </a:ext>
              </a:extLst>
            </a:blip>
            <a:srcRect l="12731" t="6016" r="50169"/>
            <a:stretch/>
          </p:blipFill>
          <p:spPr>
            <a:xfrm>
              <a:off x="6894934" y="1018548"/>
              <a:ext cx="861062" cy="1363330"/>
            </a:xfrm>
            <a:prstGeom prst="rect">
              <a:avLst/>
            </a:prstGeom>
          </p:spPr>
        </p:pic>
        <p:sp>
          <p:nvSpPr>
            <p:cNvPr id="30" name="Rectangle 29"/>
            <p:cNvSpPr/>
            <p:nvPr/>
          </p:nvSpPr>
          <p:spPr bwMode="auto">
            <a:xfrm>
              <a:off x="6894934" y="1018548"/>
              <a:ext cx="96416" cy="14350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0" charset="0"/>
              </a:endParaRPr>
            </a:p>
          </p:txBody>
        </p:sp>
      </p:grpSp>
      <p:sp>
        <p:nvSpPr>
          <p:cNvPr id="31" name="TextBox 30"/>
          <p:cNvSpPr txBox="1"/>
          <p:nvPr/>
        </p:nvSpPr>
        <p:spPr>
          <a:xfrm>
            <a:off x="6783049" y="2135838"/>
            <a:ext cx="917896" cy="246221"/>
          </a:xfrm>
          <a:prstGeom prst="rect">
            <a:avLst/>
          </a:prstGeom>
          <a:noFill/>
        </p:spPr>
        <p:txBody>
          <a:bodyPr wrap="square" rtlCol="0">
            <a:spAutoFit/>
          </a:bodyPr>
          <a:lstStyle/>
          <a:p>
            <a:r>
              <a:rPr lang="en-US" sz="1000" dirty="0" smtClean="0">
                <a:solidFill>
                  <a:srgbClr val="000000"/>
                </a:solidFill>
              </a:rPr>
              <a:t>Pure Vapor</a:t>
            </a:r>
            <a:endParaRPr lang="en-US" sz="1000" dirty="0">
              <a:solidFill>
                <a:srgbClr val="000000"/>
              </a:solidFill>
            </a:endParaRPr>
          </a:p>
        </p:txBody>
      </p:sp>
      <p:sp>
        <p:nvSpPr>
          <p:cNvPr id="32" name="TextBox 31"/>
          <p:cNvSpPr txBox="1"/>
          <p:nvPr/>
        </p:nvSpPr>
        <p:spPr>
          <a:xfrm>
            <a:off x="7738886" y="2127421"/>
            <a:ext cx="1271073" cy="246221"/>
          </a:xfrm>
          <a:prstGeom prst="rect">
            <a:avLst/>
          </a:prstGeom>
          <a:noFill/>
        </p:spPr>
        <p:txBody>
          <a:bodyPr wrap="square" rtlCol="0">
            <a:spAutoFit/>
          </a:bodyPr>
          <a:lstStyle/>
          <a:p>
            <a:r>
              <a:rPr lang="en-US" sz="1000" dirty="0" smtClean="0">
                <a:solidFill>
                  <a:srgbClr val="000000"/>
                </a:solidFill>
              </a:rPr>
              <a:t>Non-Condensable</a:t>
            </a:r>
            <a:endParaRPr lang="en-US" sz="1000" dirty="0">
              <a:solidFill>
                <a:srgbClr val="000000"/>
              </a:solidFill>
            </a:endParaRPr>
          </a:p>
        </p:txBody>
      </p:sp>
      <p:pic>
        <p:nvPicPr>
          <p:cNvPr id="3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179" y="2373642"/>
            <a:ext cx="3396000" cy="1819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231023" y="4202914"/>
            <a:ext cx="3396000" cy="276999"/>
          </a:xfrm>
          <a:prstGeom prst="rect">
            <a:avLst/>
          </a:prstGeom>
          <a:noFill/>
        </p:spPr>
        <p:txBody>
          <a:bodyPr wrap="square" rtlCol="0">
            <a:spAutoFit/>
          </a:bodyPr>
          <a:lstStyle/>
          <a:p>
            <a:pPr algn="ctr"/>
            <a:r>
              <a:rPr lang="en-US" sz="1200" dirty="0" smtClean="0">
                <a:solidFill>
                  <a:srgbClr val="000000"/>
                </a:solidFill>
              </a:rPr>
              <a:t>Simulation of Tank </a:t>
            </a:r>
            <a:r>
              <a:rPr lang="en-US" sz="1200" dirty="0" err="1" smtClean="0">
                <a:solidFill>
                  <a:srgbClr val="000000"/>
                </a:solidFill>
              </a:rPr>
              <a:t>Chilldown</a:t>
            </a:r>
            <a:r>
              <a:rPr lang="en-US" sz="1200" dirty="0" smtClean="0">
                <a:solidFill>
                  <a:srgbClr val="000000"/>
                </a:solidFill>
              </a:rPr>
              <a:t> in Space</a:t>
            </a:r>
            <a:endParaRPr lang="en-US" sz="1200" dirty="0">
              <a:solidFill>
                <a:srgbClr val="000000"/>
              </a:solidFill>
            </a:endParaRPr>
          </a:p>
        </p:txBody>
      </p:sp>
      <p:pic>
        <p:nvPicPr>
          <p:cNvPr id="37"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89" t="6894" r="67051" b="-6894"/>
          <a:stretch/>
        </p:blipFill>
        <p:spPr bwMode="auto">
          <a:xfrm>
            <a:off x="5203665" y="4278850"/>
            <a:ext cx="1035373" cy="201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p:nvPr/>
        </p:nvSpPr>
        <p:spPr>
          <a:xfrm>
            <a:off x="4605959" y="6154941"/>
            <a:ext cx="2230783" cy="276999"/>
          </a:xfrm>
          <a:prstGeom prst="rect">
            <a:avLst/>
          </a:prstGeom>
          <a:noFill/>
        </p:spPr>
        <p:txBody>
          <a:bodyPr wrap="square" rtlCol="0">
            <a:spAutoFit/>
          </a:bodyPr>
          <a:lstStyle/>
          <a:p>
            <a:r>
              <a:rPr lang="en-US" sz="1200" dirty="0" smtClean="0">
                <a:solidFill>
                  <a:srgbClr val="000000"/>
                </a:solidFill>
              </a:rPr>
              <a:t>Large Scale Capillary Devices</a:t>
            </a:r>
            <a:endParaRPr lang="en-US" sz="1200" dirty="0">
              <a:solidFill>
                <a:srgbClr val="000000"/>
              </a:solidFill>
            </a:endParaRPr>
          </a:p>
        </p:txBody>
      </p:sp>
      <p:pic>
        <p:nvPicPr>
          <p:cNvPr id="39" name="Picture 38"/>
          <p:cNvPicPr>
            <a:picLocks noChangeAspect="1"/>
          </p:cNvPicPr>
          <p:nvPr/>
        </p:nvPicPr>
        <p:blipFill rotWithShape="1">
          <a:blip r:embed="rId9"/>
          <a:srcRect l="28044" t="23731" r="40326" b="43804"/>
          <a:stretch/>
        </p:blipFill>
        <p:spPr>
          <a:xfrm>
            <a:off x="6948602" y="4324482"/>
            <a:ext cx="2119198" cy="1752600"/>
          </a:xfrm>
          <a:prstGeom prst="rect">
            <a:avLst/>
          </a:prstGeom>
        </p:spPr>
      </p:pic>
      <p:sp>
        <p:nvSpPr>
          <p:cNvPr id="40" name="TextBox 39"/>
          <p:cNvSpPr txBox="1"/>
          <p:nvPr/>
        </p:nvSpPr>
        <p:spPr>
          <a:xfrm>
            <a:off x="6872293" y="6062609"/>
            <a:ext cx="2190427" cy="461665"/>
          </a:xfrm>
          <a:prstGeom prst="rect">
            <a:avLst/>
          </a:prstGeom>
          <a:noFill/>
        </p:spPr>
        <p:txBody>
          <a:bodyPr wrap="square" rtlCol="0">
            <a:spAutoFit/>
          </a:bodyPr>
          <a:lstStyle/>
          <a:p>
            <a:pPr algn="ctr"/>
            <a:r>
              <a:rPr lang="en-US" sz="1200" dirty="0" err="1" smtClean="0">
                <a:solidFill>
                  <a:srgbClr val="000000"/>
                </a:solidFill>
              </a:rPr>
              <a:t>Dielectropheretic</a:t>
            </a:r>
            <a:r>
              <a:rPr lang="en-US" sz="1200" dirty="0" smtClean="0">
                <a:solidFill>
                  <a:srgbClr val="000000"/>
                </a:solidFill>
              </a:rPr>
              <a:t> Phase Management </a:t>
            </a:r>
            <a:endParaRPr lang="en-US" sz="1200" dirty="0">
              <a:solidFill>
                <a:srgbClr val="000000"/>
              </a:solidFill>
            </a:endParaRPr>
          </a:p>
        </p:txBody>
      </p:sp>
    </p:spTree>
    <p:extLst>
      <p:ext uri="{BB962C8B-B14F-4D97-AF65-F5344CB8AC3E}">
        <p14:creationId xmlns:p14="http://schemas.microsoft.com/office/powerpoint/2010/main" val="24729978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6"/>
          <p:cNvSpPr>
            <a:spLocks noGrp="1"/>
          </p:cNvSpPr>
          <p:nvPr>
            <p:ph type="title"/>
          </p:nvPr>
        </p:nvSpPr>
        <p:spPr/>
        <p:txBody>
          <a:bodyPr/>
          <a:lstStyle/>
          <a:p>
            <a:pPr eaLnBrk="1" hangingPunct="1"/>
            <a:r>
              <a:rPr lang="en-US" b="1" dirty="0">
                <a:latin typeface="Helvetica Neue" charset="0"/>
                <a:ea typeface="ヒラギノ角ゴ Pro W3" charset="0"/>
                <a:cs typeface="Helvetica Neue" charset="0"/>
              </a:rPr>
              <a:t>Glenn Research Center</a:t>
            </a:r>
            <a:r>
              <a:rPr lang="ja-JP" altLang="en-US" b="1" dirty="0">
                <a:latin typeface="Helvetica Neue" charset="0"/>
                <a:ea typeface="ヒラギノ角ゴ Pro W3" charset="0"/>
                <a:cs typeface="Helvetica Neue" charset="0"/>
              </a:rPr>
              <a:t>’</a:t>
            </a:r>
            <a:r>
              <a:rPr lang="en-US" b="1" dirty="0">
                <a:latin typeface="Helvetica Neue" charset="0"/>
                <a:ea typeface="ヒラギノ角ゴ Pro W3" charset="0"/>
                <a:cs typeface="Helvetica Neue" charset="0"/>
              </a:rPr>
              <a:t>s Role in </a:t>
            </a:r>
            <a:r>
              <a:rPr lang="en-US" b="1" dirty="0" smtClean="0">
                <a:latin typeface="Helvetica Neue" charset="0"/>
                <a:ea typeface="ヒラギノ角ゴ Pro W3" charset="0"/>
                <a:cs typeface="Helvetica Neue" charset="0"/>
              </a:rPr>
              <a:t/>
            </a:r>
            <a:br>
              <a:rPr lang="en-US" b="1" dirty="0" smtClean="0">
                <a:latin typeface="Helvetica Neue" charset="0"/>
                <a:ea typeface="ヒラギノ角ゴ Pro W3" charset="0"/>
                <a:cs typeface="Helvetica Neue" charset="0"/>
              </a:rPr>
            </a:br>
            <a:r>
              <a:rPr lang="en-US" b="1" dirty="0" smtClean="0">
                <a:latin typeface="Helvetica Neue" charset="0"/>
                <a:ea typeface="ヒラギノ角ゴ Pro W3" charset="0"/>
                <a:cs typeface="Helvetica Neue" charset="0"/>
              </a:rPr>
              <a:t>Gravity</a:t>
            </a:r>
            <a:r>
              <a:rPr lang="en-US" b="1" dirty="0">
                <a:latin typeface="Helvetica Neue" charset="0"/>
                <a:ea typeface="ヒラギノ角ゴ Pro W3" charset="0"/>
                <a:cs typeface="Helvetica Neue" charset="0"/>
              </a:rPr>
              <a:t>-Dependent Research in Space</a:t>
            </a:r>
          </a:p>
        </p:txBody>
      </p:sp>
      <p:pic>
        <p:nvPicPr>
          <p:cNvPr id="15363" name="Picture 3" descr="Exploration System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938" y="1214438"/>
            <a:ext cx="8864600"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DFC9EB3A-364E-6646-B2FB-73368096A51D}" type="slidenum">
              <a:rPr lang="en-US" smtClean="0"/>
              <a:pPr>
                <a:defRPr/>
              </a:pPr>
              <a:t>3</a:t>
            </a:fld>
            <a:endParaRPr lang="en-US"/>
          </a:p>
        </p:txBody>
      </p:sp>
    </p:spTree>
    <p:extLst>
      <p:ext uri="{BB962C8B-B14F-4D97-AF65-F5344CB8AC3E}">
        <p14:creationId xmlns:p14="http://schemas.microsoft.com/office/powerpoint/2010/main" val="54871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5"/>
          <p:cNvGrpSpPr/>
          <p:nvPr/>
        </p:nvGrpSpPr>
        <p:grpSpPr>
          <a:xfrm>
            <a:off x="4488129" y="2925301"/>
            <a:ext cx="2718086" cy="1994329"/>
            <a:chOff x="5689600" y="3143250"/>
            <a:chExt cx="3317875" cy="2768600"/>
          </a:xfrm>
        </p:grpSpPr>
        <p:sp>
          <p:nvSpPr>
            <p:cNvPr id="29" name="Oval 28"/>
            <p:cNvSpPr>
              <a:spLocks noChangeArrowheads="1"/>
            </p:cNvSpPr>
            <p:nvPr/>
          </p:nvSpPr>
          <p:spPr bwMode="auto">
            <a:xfrm>
              <a:off x="5689600" y="3143250"/>
              <a:ext cx="3317875" cy="2768600"/>
            </a:xfrm>
            <a:prstGeom prst="ellipse">
              <a:avLst/>
            </a:prstGeom>
            <a:solidFill>
              <a:srgbClr val="339933"/>
            </a:solidFill>
            <a:ln w="9525">
              <a:solidFill>
                <a:schemeClr val="tx1"/>
              </a:solidFill>
              <a:round/>
              <a:headEnd/>
              <a:tailEnd/>
            </a:ln>
          </p:spPr>
          <p:txBody>
            <a:bodyPr wrap="none" anchor="ctr"/>
            <a:lstStyle/>
            <a:p>
              <a:pPr algn="l">
                <a:lnSpc>
                  <a:spcPct val="100000"/>
                </a:lnSpc>
                <a:spcBef>
                  <a:spcPct val="0"/>
                </a:spcBef>
              </a:pPr>
              <a:endParaRPr lang="en-US" sz="2000" b="0">
                <a:solidFill>
                  <a:srgbClr val="003296"/>
                </a:solidFill>
                <a:latin typeface="Times" pitchFamily="18" charset="0"/>
              </a:endParaRPr>
            </a:p>
          </p:txBody>
        </p:sp>
        <p:sp>
          <p:nvSpPr>
            <p:cNvPr id="30" name="Rectangle 19"/>
            <p:cNvSpPr>
              <a:spLocks noChangeArrowheads="1"/>
            </p:cNvSpPr>
            <p:nvPr/>
          </p:nvSpPr>
          <p:spPr bwMode="auto">
            <a:xfrm>
              <a:off x="6274171" y="3416728"/>
              <a:ext cx="2613025" cy="555447"/>
            </a:xfrm>
            <a:prstGeom prst="rect">
              <a:avLst/>
            </a:prstGeom>
            <a:noFill/>
            <a:ln w="9525">
              <a:noFill/>
              <a:miter lim="800000"/>
              <a:headEnd/>
              <a:tailEnd/>
            </a:ln>
          </p:spPr>
          <p:txBody>
            <a:bodyPr>
              <a:spAutoFit/>
            </a:bodyPr>
            <a:lstStyle/>
            <a:p>
              <a:pPr>
                <a:lnSpc>
                  <a:spcPct val="100000"/>
                </a:lnSpc>
                <a:spcBef>
                  <a:spcPct val="0"/>
                </a:spcBef>
              </a:pPr>
              <a:r>
                <a:rPr lang="en-US" sz="2000" b="0" dirty="0">
                  <a:solidFill>
                    <a:srgbClr val="FFFFFF"/>
                  </a:solidFill>
                  <a:latin typeface="Times" pitchFamily="18" charset="0"/>
                </a:rPr>
                <a:t>Complex Fluids</a:t>
              </a:r>
            </a:p>
          </p:txBody>
        </p:sp>
        <p:sp>
          <p:nvSpPr>
            <p:cNvPr id="31" name="Rectangle 23"/>
            <p:cNvSpPr>
              <a:spLocks noChangeArrowheads="1"/>
            </p:cNvSpPr>
            <p:nvPr/>
          </p:nvSpPr>
          <p:spPr bwMode="auto">
            <a:xfrm>
              <a:off x="6483350" y="3968749"/>
              <a:ext cx="1945383" cy="1495433"/>
            </a:xfrm>
            <a:prstGeom prst="rect">
              <a:avLst/>
            </a:prstGeom>
            <a:noFill/>
            <a:ln w="9525">
              <a:noFill/>
              <a:miter lim="800000"/>
              <a:headEnd/>
              <a:tailEnd/>
            </a:ln>
          </p:spPr>
          <p:txBody>
            <a:bodyPr wrap="none">
              <a:spAutoFit/>
            </a:bodyPr>
            <a:lstStyle/>
            <a:p>
              <a:pPr marL="117475" indent="-117475" algn="l">
                <a:lnSpc>
                  <a:spcPct val="100000"/>
                </a:lnSpc>
                <a:spcBef>
                  <a:spcPct val="0"/>
                </a:spcBef>
                <a:buFontTx/>
                <a:buChar char="•"/>
              </a:pPr>
              <a:r>
                <a:rPr lang="en-US" sz="1600" b="0" dirty="0" smtClean="0">
                  <a:solidFill>
                    <a:srgbClr val="FFFFFF"/>
                  </a:solidFill>
                  <a:latin typeface="Times" pitchFamily="18" charset="0"/>
                </a:rPr>
                <a:t>Colloids</a:t>
              </a:r>
            </a:p>
            <a:p>
              <a:pPr marL="117475" indent="-117475" algn="l">
                <a:lnSpc>
                  <a:spcPct val="100000"/>
                </a:lnSpc>
                <a:spcBef>
                  <a:spcPct val="0"/>
                </a:spcBef>
                <a:buFontTx/>
                <a:buChar char="•"/>
              </a:pPr>
              <a:r>
                <a:rPr lang="en-US" sz="1600" b="0" dirty="0" smtClean="0">
                  <a:solidFill>
                    <a:srgbClr val="FFFFFF"/>
                  </a:solidFill>
                  <a:latin typeface="Times" pitchFamily="18" charset="0"/>
                </a:rPr>
                <a:t>Liquid </a:t>
              </a:r>
              <a:r>
                <a:rPr lang="en-US" sz="1600" b="0" dirty="0">
                  <a:solidFill>
                    <a:srgbClr val="FFFFFF"/>
                  </a:solidFill>
                  <a:latin typeface="Times" pitchFamily="18" charset="0"/>
                </a:rPr>
                <a:t>crystals</a:t>
              </a:r>
              <a:endParaRPr lang="en-US" sz="1600" b="0" dirty="0" smtClean="0">
                <a:solidFill>
                  <a:srgbClr val="FFFFFF"/>
                </a:solidFill>
                <a:latin typeface="Times" pitchFamily="18" charset="0"/>
              </a:endParaRPr>
            </a:p>
            <a:p>
              <a:pPr marL="117475" indent="-117475" algn="l">
                <a:lnSpc>
                  <a:spcPct val="100000"/>
                </a:lnSpc>
                <a:spcBef>
                  <a:spcPct val="0"/>
                </a:spcBef>
                <a:buFontTx/>
                <a:buChar char="•"/>
              </a:pPr>
              <a:r>
                <a:rPr lang="en-US" sz="1600" b="0" dirty="0" smtClean="0">
                  <a:solidFill>
                    <a:srgbClr val="FFFFFF"/>
                  </a:solidFill>
                  <a:latin typeface="Times" pitchFamily="18" charset="0"/>
                </a:rPr>
                <a:t>Foams</a:t>
              </a:r>
            </a:p>
            <a:p>
              <a:pPr marL="117475" indent="-117475" algn="l">
                <a:lnSpc>
                  <a:spcPct val="100000"/>
                </a:lnSpc>
                <a:spcBef>
                  <a:spcPct val="0"/>
                </a:spcBef>
                <a:buFontTx/>
                <a:buChar char="•"/>
              </a:pPr>
              <a:r>
                <a:rPr lang="en-US" sz="1600" b="0" dirty="0" smtClean="0">
                  <a:solidFill>
                    <a:srgbClr val="FFFFFF"/>
                  </a:solidFill>
                  <a:latin typeface="Times" pitchFamily="18" charset="0"/>
                </a:rPr>
                <a:t>Granular </a:t>
              </a:r>
              <a:r>
                <a:rPr lang="en-US" sz="1600" b="0" dirty="0">
                  <a:solidFill>
                    <a:srgbClr val="FFFFFF"/>
                  </a:solidFill>
                  <a:latin typeface="Times" pitchFamily="18" charset="0"/>
                </a:rPr>
                <a:t>flows </a:t>
              </a:r>
            </a:p>
          </p:txBody>
        </p:sp>
      </p:grpSp>
      <p:pic>
        <p:nvPicPr>
          <p:cNvPr id="5122" name="Picture 3" descr="fcflogo"/>
          <p:cNvPicPr>
            <a:picLocks noChangeAspect="1" noChangeArrowheads="1"/>
          </p:cNvPicPr>
          <p:nvPr/>
        </p:nvPicPr>
        <p:blipFill>
          <a:blip r:embed="rId3" cstate="print"/>
          <a:srcRect/>
          <a:stretch>
            <a:fillRect/>
          </a:stretch>
        </p:blipFill>
        <p:spPr bwMode="auto">
          <a:xfrm>
            <a:off x="545091" y="5272088"/>
            <a:ext cx="1436109" cy="1433512"/>
          </a:xfrm>
          <a:prstGeom prst="rect">
            <a:avLst/>
          </a:prstGeom>
          <a:noFill/>
          <a:ln w="9525">
            <a:noFill/>
            <a:miter lim="800000"/>
            <a:headEnd/>
            <a:tailEnd/>
          </a:ln>
        </p:spPr>
      </p:pic>
      <p:pic>
        <p:nvPicPr>
          <p:cNvPr id="5123" name="Picture 26" descr="BCAT5decal"/>
          <p:cNvPicPr>
            <a:picLocks noChangeAspect="1" noChangeArrowheads="1"/>
          </p:cNvPicPr>
          <p:nvPr/>
        </p:nvPicPr>
        <p:blipFill>
          <a:blip r:embed="rId4" cstate="print"/>
          <a:srcRect/>
          <a:stretch>
            <a:fillRect/>
          </a:stretch>
        </p:blipFill>
        <p:spPr bwMode="auto">
          <a:xfrm>
            <a:off x="4812071" y="5497871"/>
            <a:ext cx="1207729" cy="1207729"/>
          </a:xfrm>
          <a:prstGeom prst="rect">
            <a:avLst/>
          </a:prstGeom>
          <a:noFill/>
          <a:ln w="9525">
            <a:noFill/>
            <a:miter lim="800000"/>
            <a:headEnd/>
            <a:tailEnd/>
          </a:ln>
        </p:spPr>
      </p:pic>
      <p:pic>
        <p:nvPicPr>
          <p:cNvPr id="5125" name="Picture 2"/>
          <p:cNvPicPr>
            <a:picLocks noGrp="1" noChangeAspect="1" noChangeArrowheads="1"/>
          </p:cNvPicPr>
          <p:nvPr>
            <p:ph idx="1"/>
          </p:nvPr>
        </p:nvPicPr>
        <p:blipFill>
          <a:blip r:embed="rId5" cstate="print"/>
          <a:srcRect/>
          <a:stretch>
            <a:fillRect/>
          </a:stretch>
        </p:blipFill>
        <p:spPr>
          <a:xfrm>
            <a:off x="6781800" y="1219200"/>
            <a:ext cx="1690688" cy="1318866"/>
          </a:xfrm>
        </p:spPr>
      </p:pic>
      <p:sp>
        <p:nvSpPr>
          <p:cNvPr id="5127" name="Slide Number Placeholder 3"/>
          <p:cNvSpPr>
            <a:spLocks noGrp="1"/>
          </p:cNvSpPr>
          <p:nvPr>
            <p:ph type="sldNum" sz="quarter" idx="4294967295"/>
          </p:nvPr>
        </p:nvSpPr>
        <p:spPr>
          <a:xfrm>
            <a:off x="8666163" y="6596063"/>
            <a:ext cx="449262" cy="184150"/>
          </a:xfrm>
          <a:prstGeom prst="rect">
            <a:avLst/>
          </a:prstGeom>
          <a:noFill/>
        </p:spPr>
        <p:txBody>
          <a:bodyPr/>
          <a:lstStyle/>
          <a:p>
            <a:fld id="{E4230BD7-7B1D-40F1-9A6F-2884DE7D3E71}" type="slidenum">
              <a:rPr lang="en-US" sz="1000">
                <a:solidFill>
                  <a:srgbClr val="003296"/>
                </a:solidFill>
                <a:ea typeface="ヒラギノ角ゴ Pro W3"/>
                <a:cs typeface="ヒラギノ角ゴ Pro W3"/>
              </a:rPr>
              <a:pPr/>
              <a:t>4</a:t>
            </a:fld>
            <a:endParaRPr lang="en-US" sz="1000" dirty="0">
              <a:solidFill>
                <a:srgbClr val="003296"/>
              </a:solidFill>
              <a:ea typeface="ヒラギノ角ゴ Pro W3"/>
              <a:cs typeface="ヒラギノ角ゴ Pro W3"/>
            </a:endParaRPr>
          </a:p>
        </p:txBody>
      </p:sp>
      <p:grpSp>
        <p:nvGrpSpPr>
          <p:cNvPr id="2" name="Group 13"/>
          <p:cNvGrpSpPr>
            <a:grpSpLocks/>
          </p:cNvGrpSpPr>
          <p:nvPr/>
        </p:nvGrpSpPr>
        <p:grpSpPr bwMode="auto">
          <a:xfrm>
            <a:off x="347663" y="864559"/>
            <a:ext cx="7888287" cy="5286375"/>
            <a:chOff x="304800" y="886120"/>
            <a:chExt cx="7889081" cy="5286080"/>
          </a:xfrm>
        </p:grpSpPr>
        <p:cxnSp>
          <p:nvCxnSpPr>
            <p:cNvPr id="7" name="Straight Connector 6"/>
            <p:cNvCxnSpPr/>
            <p:nvPr/>
          </p:nvCxnSpPr>
          <p:spPr bwMode="auto">
            <a:xfrm>
              <a:off x="546124" y="886120"/>
              <a:ext cx="7646170" cy="0"/>
            </a:xfrm>
            <a:prstGeom prst="line">
              <a:avLst/>
            </a:prstGeom>
            <a:ln w="38100">
              <a:solidFill>
                <a:schemeClr val="tx1">
                  <a:lumMod val="60000"/>
                  <a:lumOff val="4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bwMode="auto">
            <a:xfrm>
              <a:off x="717592" y="967078"/>
              <a:ext cx="7474702" cy="0"/>
            </a:xfrm>
            <a:prstGeom prst="line">
              <a:avLst/>
            </a:prstGeom>
            <a:ln w="38100">
              <a:solidFill>
                <a:schemeClr val="tx1">
                  <a:lumMod val="40000"/>
                  <a:lumOff val="6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bwMode="auto">
            <a:xfrm>
              <a:off x="901760" y="1049624"/>
              <a:ext cx="7292121" cy="0"/>
            </a:xfrm>
            <a:prstGeom prst="line">
              <a:avLst/>
            </a:prstGeom>
            <a:ln w="38100">
              <a:solidFill>
                <a:schemeClr val="tx1">
                  <a:lumMod val="20000"/>
                  <a:lumOff val="8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135" name="Straight Connector 12"/>
            <p:cNvCxnSpPr>
              <a:cxnSpLocks noChangeShapeType="1"/>
            </p:cNvCxnSpPr>
            <p:nvPr/>
          </p:nvCxnSpPr>
          <p:spPr bwMode="auto">
            <a:xfrm rot="5400000">
              <a:off x="-2338240" y="3529160"/>
              <a:ext cx="5286080" cy="0"/>
            </a:xfrm>
            <a:prstGeom prst="line">
              <a:avLst/>
            </a:prstGeom>
            <a:noFill/>
            <a:ln w="12700" algn="ctr">
              <a:solidFill>
                <a:srgbClr val="000000"/>
              </a:solidFill>
              <a:round/>
              <a:headEnd/>
              <a:tailEnd/>
            </a:ln>
          </p:spPr>
        </p:cxnSp>
      </p:grpSp>
      <p:pic>
        <p:nvPicPr>
          <p:cNvPr id="5131" name="Picture 7" descr="LMM_VCVB_Logo.png"/>
          <p:cNvPicPr>
            <a:picLocks noChangeAspect="1"/>
          </p:cNvPicPr>
          <p:nvPr/>
        </p:nvPicPr>
        <p:blipFill>
          <a:blip r:embed="rId6" cstate="print"/>
          <a:srcRect l="1817" t="5000" r="1817" b="5000"/>
          <a:stretch>
            <a:fillRect/>
          </a:stretch>
        </p:blipFill>
        <p:spPr bwMode="auto">
          <a:xfrm>
            <a:off x="2436321" y="5410200"/>
            <a:ext cx="1983279" cy="1347787"/>
          </a:xfrm>
          <a:prstGeom prst="rect">
            <a:avLst/>
          </a:prstGeom>
          <a:noFill/>
          <a:ln w="9525">
            <a:noFill/>
            <a:miter lim="800000"/>
            <a:headEnd/>
            <a:tailEnd/>
          </a:ln>
        </p:spPr>
      </p:pic>
      <p:pic>
        <p:nvPicPr>
          <p:cNvPr id="16" name="Picture 46" descr="BXFlogo"/>
          <p:cNvPicPr>
            <a:picLocks noChangeAspect="1" noChangeArrowheads="1"/>
          </p:cNvPicPr>
          <p:nvPr/>
        </p:nvPicPr>
        <p:blipFill>
          <a:blip r:embed="rId7" cstate="print"/>
          <a:srcRect/>
          <a:stretch>
            <a:fillRect/>
          </a:stretch>
        </p:blipFill>
        <p:spPr bwMode="auto">
          <a:xfrm>
            <a:off x="7160675" y="2743503"/>
            <a:ext cx="1221325" cy="1218897"/>
          </a:xfrm>
          <a:prstGeom prst="rect">
            <a:avLst/>
          </a:prstGeom>
          <a:noFill/>
          <a:ln w="9525">
            <a:noFill/>
            <a:miter lim="800000"/>
            <a:headEnd/>
            <a:tailEnd/>
          </a:ln>
        </p:spPr>
      </p:pic>
      <p:pic>
        <p:nvPicPr>
          <p:cNvPr id="17" name="Picture 76" descr="CFE_Logo"/>
          <p:cNvPicPr>
            <a:picLocks noChangeAspect="1" noChangeArrowheads="1"/>
          </p:cNvPicPr>
          <p:nvPr/>
        </p:nvPicPr>
        <p:blipFill>
          <a:blip r:embed="rId8" cstate="print"/>
          <a:srcRect/>
          <a:stretch>
            <a:fillRect/>
          </a:stretch>
        </p:blipFill>
        <p:spPr bwMode="auto">
          <a:xfrm>
            <a:off x="5409421" y="1219201"/>
            <a:ext cx="991379" cy="1295400"/>
          </a:xfrm>
          <a:prstGeom prst="rect">
            <a:avLst/>
          </a:prstGeom>
          <a:noFill/>
          <a:ln w="9525">
            <a:noFill/>
            <a:miter lim="800000"/>
            <a:headEnd/>
            <a:tailEnd/>
          </a:ln>
        </p:spPr>
      </p:pic>
      <p:pic>
        <p:nvPicPr>
          <p:cNvPr id="1026" name="Picture 2"/>
          <p:cNvPicPr>
            <a:picLocks noChangeAspect="1" noChangeArrowheads="1"/>
          </p:cNvPicPr>
          <p:nvPr/>
        </p:nvPicPr>
        <p:blipFill>
          <a:blip r:embed="rId9" cstate="print"/>
          <a:srcRect/>
          <a:stretch>
            <a:fillRect/>
          </a:stretch>
        </p:blipFill>
        <p:spPr bwMode="auto">
          <a:xfrm>
            <a:off x="6477000" y="5486401"/>
            <a:ext cx="2360870" cy="1143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10" cstate="print"/>
          <a:srcRect/>
          <a:stretch>
            <a:fillRect/>
          </a:stretch>
        </p:blipFill>
        <p:spPr bwMode="auto">
          <a:xfrm>
            <a:off x="3726263" y="1219200"/>
            <a:ext cx="1379137" cy="1371600"/>
          </a:xfrm>
          <a:prstGeom prst="rect">
            <a:avLst/>
          </a:prstGeom>
          <a:noFill/>
          <a:ln w="9525">
            <a:noFill/>
            <a:miter lim="800000"/>
            <a:headEnd/>
            <a:tailEnd/>
          </a:ln>
        </p:spPr>
      </p:pic>
      <p:pic>
        <p:nvPicPr>
          <p:cNvPr id="1029" name="Picture 5"/>
          <p:cNvPicPr>
            <a:picLocks noChangeAspect="1" noChangeArrowheads="1"/>
          </p:cNvPicPr>
          <p:nvPr/>
        </p:nvPicPr>
        <p:blipFill>
          <a:blip r:embed="rId11" cstate="print"/>
          <a:srcRect/>
          <a:stretch>
            <a:fillRect/>
          </a:stretch>
        </p:blipFill>
        <p:spPr bwMode="auto">
          <a:xfrm>
            <a:off x="7187739" y="4114800"/>
            <a:ext cx="1171011" cy="1219200"/>
          </a:xfrm>
          <a:prstGeom prst="rect">
            <a:avLst/>
          </a:prstGeom>
          <a:noFill/>
          <a:ln w="9525">
            <a:noFill/>
            <a:miter lim="800000"/>
            <a:headEnd/>
            <a:tailEnd/>
          </a:ln>
        </p:spPr>
      </p:pic>
      <p:pic>
        <p:nvPicPr>
          <p:cNvPr id="1030" name="Picture 6"/>
          <p:cNvPicPr>
            <a:picLocks noChangeAspect="1" noChangeArrowheads="1"/>
          </p:cNvPicPr>
          <p:nvPr/>
        </p:nvPicPr>
        <p:blipFill>
          <a:blip r:embed="rId12" cstate="print"/>
          <a:srcRect/>
          <a:stretch>
            <a:fillRect/>
          </a:stretch>
        </p:blipFill>
        <p:spPr bwMode="auto">
          <a:xfrm>
            <a:off x="1956057" y="1295400"/>
            <a:ext cx="1472943" cy="1189066"/>
          </a:xfrm>
          <a:prstGeom prst="rect">
            <a:avLst/>
          </a:prstGeom>
          <a:noFill/>
          <a:ln w="9525">
            <a:noFill/>
            <a:miter lim="800000"/>
            <a:headEnd/>
            <a:tailEnd/>
          </a:ln>
        </p:spPr>
      </p:pic>
      <p:pic>
        <p:nvPicPr>
          <p:cNvPr id="1031" name="Picture 7"/>
          <p:cNvPicPr>
            <a:picLocks noChangeAspect="1" noChangeArrowheads="1"/>
          </p:cNvPicPr>
          <p:nvPr/>
        </p:nvPicPr>
        <p:blipFill>
          <a:blip r:embed="rId13" cstate="print"/>
          <a:srcRect/>
          <a:stretch>
            <a:fillRect/>
          </a:stretch>
        </p:blipFill>
        <p:spPr bwMode="auto">
          <a:xfrm>
            <a:off x="533400" y="1295401"/>
            <a:ext cx="1143000" cy="1255120"/>
          </a:xfrm>
          <a:prstGeom prst="rect">
            <a:avLst/>
          </a:prstGeom>
          <a:noFill/>
          <a:ln w="9525">
            <a:noFill/>
            <a:miter lim="800000"/>
            <a:headEnd/>
            <a:tailEnd/>
          </a:ln>
        </p:spPr>
      </p:pic>
      <p:pic>
        <p:nvPicPr>
          <p:cNvPr id="1032" name="Picture 8"/>
          <p:cNvPicPr>
            <a:picLocks noChangeAspect="1" noChangeArrowheads="1"/>
          </p:cNvPicPr>
          <p:nvPr/>
        </p:nvPicPr>
        <p:blipFill>
          <a:blip r:embed="rId14" cstate="print"/>
          <a:srcRect/>
          <a:stretch>
            <a:fillRect/>
          </a:stretch>
        </p:blipFill>
        <p:spPr bwMode="auto">
          <a:xfrm>
            <a:off x="762000" y="3701192"/>
            <a:ext cx="1066800" cy="1404207"/>
          </a:xfrm>
          <a:prstGeom prst="rect">
            <a:avLst/>
          </a:prstGeom>
          <a:noFill/>
          <a:ln w="9525">
            <a:noFill/>
            <a:miter lim="800000"/>
            <a:headEnd/>
            <a:tailEnd/>
          </a:ln>
        </p:spPr>
      </p:pic>
      <p:pic>
        <p:nvPicPr>
          <p:cNvPr id="23" name="Picture 22"/>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45594" y="2712753"/>
            <a:ext cx="1764206" cy="94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39"/>
          <p:cNvGrpSpPr>
            <a:grpSpLocks/>
          </p:cNvGrpSpPr>
          <p:nvPr/>
        </p:nvGrpSpPr>
        <p:grpSpPr bwMode="auto">
          <a:xfrm>
            <a:off x="2057961" y="2900362"/>
            <a:ext cx="2936561" cy="2607393"/>
            <a:chOff x="2869" y="677"/>
            <a:chExt cx="2287" cy="2282"/>
          </a:xfrm>
        </p:grpSpPr>
        <p:sp>
          <p:nvSpPr>
            <p:cNvPr id="25" name="Oval 30"/>
            <p:cNvSpPr>
              <a:spLocks noChangeArrowheads="1"/>
            </p:cNvSpPr>
            <p:nvPr/>
          </p:nvSpPr>
          <p:spPr bwMode="auto">
            <a:xfrm>
              <a:off x="2869" y="677"/>
              <a:ext cx="2105" cy="1775"/>
            </a:xfrm>
            <a:prstGeom prst="ellipse">
              <a:avLst/>
            </a:prstGeom>
            <a:solidFill>
              <a:schemeClr val="bg1">
                <a:lumMod val="50000"/>
              </a:schemeClr>
            </a:solidFill>
            <a:ln w="9525">
              <a:solidFill>
                <a:schemeClr val="tx1"/>
              </a:solidFill>
              <a:round/>
              <a:headEnd/>
              <a:tailEnd/>
            </a:ln>
          </p:spPr>
          <p:txBody>
            <a:bodyPr wrap="none" anchor="ctr"/>
            <a:lstStyle/>
            <a:p>
              <a:pPr algn="l">
                <a:lnSpc>
                  <a:spcPct val="100000"/>
                </a:lnSpc>
                <a:spcBef>
                  <a:spcPct val="0"/>
                </a:spcBef>
                <a:defRPr/>
              </a:pPr>
              <a:endParaRPr lang="en-US" sz="2000" b="0">
                <a:solidFill>
                  <a:srgbClr val="003296"/>
                </a:solidFill>
                <a:latin typeface="Arial" pitchFamily="30" charset="0"/>
              </a:endParaRPr>
            </a:p>
          </p:txBody>
        </p:sp>
        <p:sp>
          <p:nvSpPr>
            <p:cNvPr id="26" name="Rectangle 17"/>
            <p:cNvSpPr>
              <a:spLocks noChangeArrowheads="1"/>
            </p:cNvSpPr>
            <p:nvPr/>
          </p:nvSpPr>
          <p:spPr bwMode="auto">
            <a:xfrm>
              <a:off x="3306" y="845"/>
              <a:ext cx="1224" cy="350"/>
            </a:xfrm>
            <a:prstGeom prst="rect">
              <a:avLst/>
            </a:prstGeom>
            <a:noFill/>
            <a:ln w="9525">
              <a:noFill/>
              <a:miter lim="800000"/>
              <a:headEnd/>
              <a:tailEnd/>
            </a:ln>
          </p:spPr>
          <p:txBody>
            <a:bodyPr wrap="none">
              <a:spAutoFit/>
            </a:bodyPr>
            <a:lstStyle/>
            <a:p>
              <a:pPr algn="l">
                <a:lnSpc>
                  <a:spcPct val="100000"/>
                </a:lnSpc>
                <a:spcBef>
                  <a:spcPct val="0"/>
                </a:spcBef>
              </a:pPr>
              <a:r>
                <a:rPr lang="en-US" sz="2000" b="0" dirty="0">
                  <a:solidFill>
                    <a:srgbClr val="FFFFFF"/>
                  </a:solidFill>
                  <a:latin typeface="Times" pitchFamily="18" charset="0"/>
                </a:rPr>
                <a:t>Fluid Physics</a:t>
              </a:r>
            </a:p>
          </p:txBody>
        </p:sp>
        <p:sp>
          <p:nvSpPr>
            <p:cNvPr id="27" name="Rectangle 21"/>
            <p:cNvSpPr>
              <a:spLocks noChangeArrowheads="1"/>
            </p:cNvSpPr>
            <p:nvPr/>
          </p:nvSpPr>
          <p:spPr bwMode="auto">
            <a:xfrm>
              <a:off x="3035" y="1100"/>
              <a:ext cx="2121" cy="1859"/>
            </a:xfrm>
            <a:prstGeom prst="rect">
              <a:avLst/>
            </a:prstGeom>
            <a:noFill/>
            <a:ln w="9525">
              <a:noFill/>
              <a:miter lim="800000"/>
              <a:headEnd/>
              <a:tailEnd/>
            </a:ln>
          </p:spPr>
          <p:txBody>
            <a:bodyPr>
              <a:spAutoFit/>
            </a:bodyPr>
            <a:lstStyle/>
            <a:p>
              <a:pPr marL="117475" indent="-117475" algn="l">
                <a:lnSpc>
                  <a:spcPct val="100000"/>
                </a:lnSpc>
                <a:spcBef>
                  <a:spcPct val="0"/>
                </a:spcBef>
                <a:buFontTx/>
                <a:buChar char="•"/>
              </a:pPr>
              <a:r>
                <a:rPr lang="en-US" sz="1600" b="0" dirty="0" smtClean="0">
                  <a:solidFill>
                    <a:srgbClr val="FFFFFF"/>
                  </a:solidFill>
                  <a:latin typeface="Times" pitchFamily="18" charset="0"/>
                </a:rPr>
                <a:t>Two</a:t>
              </a:r>
              <a:r>
                <a:rPr lang="en-US" sz="1600" b="0" dirty="0">
                  <a:solidFill>
                    <a:srgbClr val="FFFFFF"/>
                  </a:solidFill>
                  <a:latin typeface="Times" pitchFamily="18" charset="0"/>
                </a:rPr>
                <a:t>-phase flow</a:t>
              </a:r>
              <a:endParaRPr lang="en-US" sz="1600" b="0" dirty="0" smtClean="0">
                <a:solidFill>
                  <a:srgbClr val="FFFFFF"/>
                </a:solidFill>
                <a:latin typeface="Times" pitchFamily="18" charset="0"/>
              </a:endParaRPr>
            </a:p>
            <a:p>
              <a:pPr marL="117475" indent="-117475" algn="l">
                <a:lnSpc>
                  <a:spcPct val="100000"/>
                </a:lnSpc>
                <a:spcBef>
                  <a:spcPct val="0"/>
                </a:spcBef>
                <a:buFontTx/>
                <a:buChar char="•"/>
              </a:pPr>
              <a:r>
                <a:rPr lang="en-US" sz="1600" b="0" dirty="0" smtClean="0">
                  <a:solidFill>
                    <a:srgbClr val="FFFFFF"/>
                  </a:solidFill>
                  <a:latin typeface="Times" pitchFamily="18" charset="0"/>
                </a:rPr>
                <a:t>Phase </a:t>
              </a:r>
              <a:r>
                <a:rPr lang="en-US" sz="1600" b="0" dirty="0">
                  <a:solidFill>
                    <a:srgbClr val="FFFFFF"/>
                  </a:solidFill>
                  <a:latin typeface="Times" pitchFamily="18" charset="0"/>
                </a:rPr>
                <a:t>separation</a:t>
              </a:r>
              <a:endParaRPr lang="en-US" sz="1600" b="0" dirty="0" smtClean="0">
                <a:solidFill>
                  <a:srgbClr val="FFFFFF"/>
                </a:solidFill>
                <a:latin typeface="Times" pitchFamily="18" charset="0"/>
              </a:endParaRPr>
            </a:p>
            <a:p>
              <a:pPr marL="117475" indent="-117475" algn="l">
                <a:lnSpc>
                  <a:spcPct val="100000"/>
                </a:lnSpc>
                <a:spcBef>
                  <a:spcPct val="0"/>
                </a:spcBef>
                <a:buFontTx/>
                <a:buChar char="•"/>
              </a:pPr>
              <a:r>
                <a:rPr lang="en-US" sz="1600" b="0" dirty="0" smtClean="0">
                  <a:solidFill>
                    <a:srgbClr val="FFFFFF"/>
                  </a:solidFill>
                  <a:latin typeface="Times" pitchFamily="18" charset="0"/>
                </a:rPr>
                <a:t>Boiling</a:t>
              </a:r>
              <a:r>
                <a:rPr lang="en-US" sz="1600" b="0" dirty="0">
                  <a:solidFill>
                    <a:srgbClr val="FFFFFF"/>
                  </a:solidFill>
                  <a:latin typeface="Times" pitchFamily="18" charset="0"/>
                </a:rPr>
                <a:t>, condensation</a:t>
              </a:r>
              <a:endParaRPr lang="en-US" sz="1600" b="0" dirty="0" smtClean="0">
                <a:solidFill>
                  <a:srgbClr val="FFFFFF"/>
                </a:solidFill>
                <a:latin typeface="Times" pitchFamily="18" charset="0"/>
              </a:endParaRPr>
            </a:p>
            <a:p>
              <a:pPr marL="117475" indent="-117475" algn="l">
                <a:lnSpc>
                  <a:spcPct val="100000"/>
                </a:lnSpc>
                <a:spcBef>
                  <a:spcPct val="0"/>
                </a:spcBef>
                <a:buFontTx/>
                <a:buChar char="•"/>
              </a:pPr>
              <a:r>
                <a:rPr lang="en-US" sz="1600" b="0" dirty="0" smtClean="0">
                  <a:solidFill>
                    <a:srgbClr val="FFFFFF"/>
                  </a:solidFill>
                  <a:latin typeface="Times" pitchFamily="18" charset="0"/>
                </a:rPr>
                <a:t>Capillary and </a:t>
              </a:r>
            </a:p>
            <a:p>
              <a:pPr marL="117475" indent="-117475" algn="l">
                <a:lnSpc>
                  <a:spcPct val="100000"/>
                </a:lnSpc>
                <a:spcBef>
                  <a:spcPct val="0"/>
                </a:spcBef>
              </a:pPr>
              <a:r>
                <a:rPr lang="en-US" sz="1600" b="0" dirty="0" smtClean="0">
                  <a:solidFill>
                    <a:srgbClr val="FFFFFF"/>
                  </a:solidFill>
                  <a:latin typeface="Times" pitchFamily="18" charset="0"/>
                </a:rPr>
                <a:t>    interfacial phenomena</a:t>
              </a:r>
              <a:endParaRPr lang="en-US" sz="1600" b="0" dirty="0">
                <a:solidFill>
                  <a:srgbClr val="FFFFFF"/>
                </a:solidFill>
                <a:latin typeface="Times" pitchFamily="18" charset="0"/>
              </a:endParaRPr>
            </a:p>
            <a:p>
              <a:pPr algn="l">
                <a:lnSpc>
                  <a:spcPct val="100000"/>
                </a:lnSpc>
                <a:spcBef>
                  <a:spcPct val="0"/>
                </a:spcBef>
                <a:buFontTx/>
                <a:buChar char="•"/>
              </a:pPr>
              <a:endParaRPr lang="en-US" sz="1600" b="0" dirty="0">
                <a:solidFill>
                  <a:srgbClr val="003296"/>
                </a:solidFill>
                <a:latin typeface="Times" pitchFamily="18" charset="0"/>
              </a:endParaRPr>
            </a:p>
            <a:p>
              <a:pPr algn="l">
                <a:lnSpc>
                  <a:spcPct val="100000"/>
                </a:lnSpc>
                <a:spcBef>
                  <a:spcPct val="0"/>
                </a:spcBef>
                <a:buFontTx/>
                <a:buChar char="•"/>
              </a:pPr>
              <a:endParaRPr lang="en-US" sz="1600" b="0" dirty="0">
                <a:solidFill>
                  <a:srgbClr val="003296"/>
                </a:solidFill>
                <a:latin typeface="Times" pitchFamily="18" charset="0"/>
              </a:endParaRPr>
            </a:p>
            <a:p>
              <a:pPr algn="l">
                <a:lnSpc>
                  <a:spcPct val="100000"/>
                </a:lnSpc>
                <a:spcBef>
                  <a:spcPct val="0"/>
                </a:spcBef>
              </a:pPr>
              <a:endParaRPr lang="en-US" sz="2000" b="0" dirty="0">
                <a:solidFill>
                  <a:srgbClr val="003296"/>
                </a:solidFill>
                <a:latin typeface="Times" pitchFamily="18" charset="0"/>
              </a:endParaRPr>
            </a:p>
          </p:txBody>
        </p:sp>
      </p:grpSp>
      <p:sp>
        <p:nvSpPr>
          <p:cNvPr id="32" name="Title 4"/>
          <p:cNvSpPr>
            <a:spLocks noGrp="1"/>
          </p:cNvSpPr>
          <p:nvPr>
            <p:ph type="title"/>
          </p:nvPr>
        </p:nvSpPr>
        <p:spPr>
          <a:xfrm>
            <a:off x="952500" y="2707"/>
            <a:ext cx="7239000" cy="461665"/>
          </a:xfrm>
        </p:spPr>
        <p:txBody>
          <a:bodyPr/>
          <a:lstStyle/>
          <a:p>
            <a:r>
              <a:rPr lang="en-US" dirty="0" smtClean="0">
                <a:ea typeface="ヒラギノ角ゴ Pro W3"/>
                <a:cs typeface="ヒラギノ角ゴ Pro W3"/>
              </a:rPr>
              <a:t>Fluid Physics and Complex Fluids Today</a:t>
            </a:r>
          </a:p>
        </p:txBody>
      </p:sp>
    </p:spTree>
    <p:extLst>
      <p:ext uri="{BB962C8B-B14F-4D97-AF65-F5344CB8AC3E}">
        <p14:creationId xmlns:p14="http://schemas.microsoft.com/office/powerpoint/2010/main" val="298696917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805"/>
            <a:ext cx="8229600" cy="461665"/>
          </a:xfrm>
        </p:spPr>
        <p:txBody>
          <a:bodyPr/>
          <a:lstStyle/>
          <a:p>
            <a:r>
              <a:rPr lang="en-US" dirty="0" smtClean="0"/>
              <a:t>Guiding ISS Research</a:t>
            </a:r>
            <a:endParaRPr lang="en-US" dirty="0"/>
          </a:p>
        </p:txBody>
      </p:sp>
      <p:sp>
        <p:nvSpPr>
          <p:cNvPr id="5" name="Rectangle 3"/>
          <p:cNvSpPr txBox="1">
            <a:spLocks noChangeArrowheads="1"/>
          </p:cNvSpPr>
          <p:nvPr/>
        </p:nvSpPr>
        <p:spPr bwMode="auto">
          <a:xfrm>
            <a:off x="606790" y="812800"/>
            <a:ext cx="56388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kern="1200">
                <a:solidFill>
                  <a:schemeClr val="tx1"/>
                </a:solidFill>
                <a:latin typeface="+mn-lt"/>
                <a:ea typeface="+mn-ea"/>
                <a:cs typeface="+mn-cs"/>
              </a:defRPr>
            </a:lvl2pPr>
            <a:lvl3pPr marL="1085850" indent="-228600" algn="l" rtl="0" eaLnBrk="1" fontAlgn="base" hangingPunct="1">
              <a:spcBef>
                <a:spcPct val="20000"/>
              </a:spcBef>
              <a:spcAft>
                <a:spcPct val="0"/>
              </a:spcAft>
              <a:buChar char="•"/>
              <a:defRPr kern="1200">
                <a:solidFill>
                  <a:schemeClr val="tx1"/>
                </a:solidFill>
                <a:latin typeface="+mn-lt"/>
                <a:ea typeface="+mn-ea"/>
                <a:cs typeface="+mn-cs"/>
              </a:defRPr>
            </a:lvl3pPr>
            <a:lvl4pPr marL="1428750" indent="-228600" algn="l" rtl="0" eaLnBrk="1" fontAlgn="base" hangingPunct="1">
              <a:spcBef>
                <a:spcPct val="20000"/>
              </a:spcBef>
              <a:spcAft>
                <a:spcPct val="0"/>
              </a:spcAft>
              <a:buChar char="–"/>
              <a:defRPr sz="1600" kern="1200">
                <a:solidFill>
                  <a:schemeClr val="tx1"/>
                </a:solidFill>
                <a:latin typeface="+mn-lt"/>
                <a:ea typeface="+mn-ea"/>
                <a:cs typeface="+mn-cs"/>
              </a:defRPr>
            </a:lvl4pPr>
            <a:lvl5pPr marL="1771650" indent="-228600" algn="l" rtl="0" eaLnBrk="1" fontAlgn="base" hangingPunct="1">
              <a:spcBef>
                <a:spcPct val="20000"/>
              </a:spcBef>
              <a:spcAft>
                <a:spcPct val="0"/>
              </a:spcAft>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ts val="0"/>
              </a:spcBef>
              <a:spcAft>
                <a:spcPct val="0"/>
              </a:spcAft>
              <a:buClrTx/>
              <a:buSzTx/>
              <a:buFontTx/>
              <a:buChar char="•"/>
              <a:tabLst/>
              <a:defRPr/>
            </a:pPr>
            <a:r>
              <a:rPr kumimoji="0" lang="en-US" altLang="en-US" sz="1400" b="0" i="0" u="none" strike="noStrike" kern="1200" cap="none" spc="0" normalizeH="0" noProof="0" dirty="0" smtClean="0">
                <a:ln>
                  <a:noFill/>
                </a:ln>
                <a:solidFill>
                  <a:srgbClr val="003296"/>
                </a:solidFill>
                <a:effectLst/>
                <a:uLnTx/>
                <a:uFillTx/>
                <a:latin typeface="Arial"/>
              </a:rPr>
              <a:t>The overarching goal in fluids is to develop a sufficient database for future spacecraft designers such that they can </a:t>
            </a:r>
            <a:r>
              <a:rPr kumimoji="0" lang="en-US" altLang="en-US" sz="1400" b="0" i="0" u="sng" strike="noStrike" kern="1200" cap="none" spc="0" normalizeH="0" noProof="0" dirty="0" smtClean="0">
                <a:ln>
                  <a:noFill/>
                </a:ln>
                <a:solidFill>
                  <a:srgbClr val="003296"/>
                </a:solidFill>
                <a:effectLst/>
                <a:uLnTx/>
                <a:uFillTx/>
                <a:latin typeface="Arial"/>
              </a:rPr>
              <a:t>select the optimum fluid system in the relevant environment</a:t>
            </a:r>
            <a:r>
              <a:rPr kumimoji="0" lang="en-US" altLang="en-US" sz="1400" b="0" i="0" u="none" strike="noStrike" kern="1200" cap="none" spc="0" normalizeH="0" noProof="0" dirty="0" smtClean="0">
                <a:ln>
                  <a:noFill/>
                </a:ln>
                <a:solidFill>
                  <a:srgbClr val="003296"/>
                </a:solidFill>
                <a:effectLst/>
                <a:uLnTx/>
                <a:uFillTx/>
                <a:latin typeface="Arial"/>
              </a:rPr>
              <a:t> (partial or 0-g).</a:t>
            </a:r>
          </a:p>
          <a:p>
            <a:pPr marL="342900" marR="0" lvl="0" indent="-342900" algn="l" defTabSz="914400" rtl="0" eaLnBrk="1" fontAlgn="base" latinLnBrk="0" hangingPunct="1">
              <a:lnSpc>
                <a:spcPct val="100000"/>
              </a:lnSpc>
              <a:spcBef>
                <a:spcPts val="0"/>
              </a:spcBef>
              <a:spcAft>
                <a:spcPct val="0"/>
              </a:spcAft>
              <a:buClrTx/>
              <a:buSzTx/>
              <a:buFontTx/>
              <a:buChar char="•"/>
              <a:tabLst/>
              <a:defRPr/>
            </a:pPr>
            <a:r>
              <a:rPr lang="en-US" altLang="en-US" sz="1400" u="sng" dirty="0" smtClean="0">
                <a:solidFill>
                  <a:srgbClr val="003296"/>
                </a:solidFill>
                <a:latin typeface="Arial"/>
              </a:rPr>
              <a:t>Database</a:t>
            </a:r>
            <a:r>
              <a:rPr lang="en-US" altLang="en-US" sz="1400" dirty="0" smtClean="0">
                <a:solidFill>
                  <a:srgbClr val="003296"/>
                </a:solidFill>
                <a:latin typeface="Arial"/>
              </a:rPr>
              <a:t> will establish the basis (closure laws) for CFD models.</a:t>
            </a:r>
          </a:p>
          <a:p>
            <a:pPr marL="342900" marR="0" lvl="0" indent="-342900" algn="l" defTabSz="914400" rtl="0" eaLnBrk="1" fontAlgn="base" latinLnBrk="0" hangingPunct="1">
              <a:lnSpc>
                <a:spcPct val="100000"/>
              </a:lnSpc>
              <a:spcBef>
                <a:spcPts val="0"/>
              </a:spcBef>
              <a:spcAft>
                <a:spcPct val="0"/>
              </a:spcAft>
              <a:buClrTx/>
              <a:buSzTx/>
              <a:buFontTx/>
              <a:buChar char="•"/>
              <a:tabLst/>
              <a:defRPr/>
            </a:pPr>
            <a:r>
              <a:rPr lang="en-US" altLang="en-US" sz="1400" u="sng" dirty="0" smtClean="0">
                <a:solidFill>
                  <a:srgbClr val="003296"/>
                </a:solidFill>
                <a:latin typeface="Arial"/>
              </a:rPr>
              <a:t>Models/design guidelines</a:t>
            </a:r>
            <a:r>
              <a:rPr lang="en-US" altLang="en-US" sz="1400" dirty="0" smtClean="0">
                <a:solidFill>
                  <a:srgbClr val="003296"/>
                </a:solidFill>
                <a:latin typeface="Arial"/>
              </a:rPr>
              <a:t> then become the basis for technology development.</a:t>
            </a:r>
          </a:p>
          <a:p>
            <a:pPr defTabSz="914400">
              <a:spcBef>
                <a:spcPts val="0"/>
              </a:spcBef>
              <a:defRPr/>
            </a:pPr>
            <a:r>
              <a:rPr lang="en-US" altLang="en-US" sz="1400" dirty="0">
                <a:solidFill>
                  <a:srgbClr val="003296"/>
                </a:solidFill>
              </a:rPr>
              <a:t>External teams (</a:t>
            </a:r>
            <a:r>
              <a:rPr lang="en-US" altLang="en-US" sz="1400" dirty="0" err="1">
                <a:solidFill>
                  <a:srgbClr val="003296"/>
                </a:solidFill>
              </a:rPr>
              <a:t>FluidsLAB</a:t>
            </a:r>
            <a:r>
              <a:rPr lang="en-US" altLang="en-US" sz="1400" dirty="0">
                <a:solidFill>
                  <a:srgbClr val="003296"/>
                </a:solidFill>
              </a:rPr>
              <a:t>) were formed in 2014 to focus on near-term/ISS research, giving special consideration (when possible) to using existing hardware with minor modifications.</a:t>
            </a:r>
          </a:p>
          <a:p>
            <a:pPr marL="342900" marR="0" lvl="0" indent="-342900" algn="l" defTabSz="914400" rtl="0" eaLnBrk="1" fontAlgn="base" latinLnBrk="0" hangingPunct="1">
              <a:lnSpc>
                <a:spcPct val="100000"/>
              </a:lnSpc>
              <a:spcBef>
                <a:spcPts val="0"/>
              </a:spcBef>
              <a:spcAft>
                <a:spcPct val="0"/>
              </a:spcAft>
              <a:buClrTx/>
              <a:buSzTx/>
              <a:buFontTx/>
              <a:buChar char="•"/>
              <a:tabLst/>
              <a:defRPr/>
            </a:pPr>
            <a:endParaRPr lang="en-US" altLang="en-US" sz="1400" dirty="0" smtClean="0">
              <a:solidFill>
                <a:srgbClr val="003296"/>
              </a:solidFill>
              <a:latin typeface="Aria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4222" y="4004614"/>
            <a:ext cx="2371725" cy="1965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C:\Users\bmotil\AppData\Local\Microsoft\Windows\Temporary Internet Files\Content.Outlook\PPSZ7E36\SWM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033466"/>
            <a:ext cx="2731085" cy="18207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463287" y="4539599"/>
            <a:ext cx="2400300" cy="30777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cs typeface="+mn-cs"/>
              </a:rPr>
              <a:t>ECLSS Water Recovery</a:t>
            </a:r>
            <a:r>
              <a:rPr kumimoji="0" lang="en-US" sz="1400" b="0" i="0" u="none" strike="noStrike" kern="0" cap="none" spc="0" normalizeH="0" noProof="0" dirty="0" smtClean="0">
                <a:ln>
                  <a:noFill/>
                </a:ln>
                <a:solidFill>
                  <a:prstClr val="black"/>
                </a:solidFill>
                <a:effectLst/>
                <a:uLnTx/>
                <a:uFillTx/>
                <a:latin typeface="Calibri"/>
                <a:ea typeface="+mn-ea"/>
                <a:cs typeface="+mn-cs"/>
              </a:rPr>
              <a:t> Rack</a:t>
            </a:r>
            <a:endParaRPr kumimoji="0" lang="en-US" sz="14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9" name="TextBox 8"/>
          <p:cNvSpPr txBox="1"/>
          <p:nvPr/>
        </p:nvSpPr>
        <p:spPr>
          <a:xfrm>
            <a:off x="826085" y="5903315"/>
            <a:ext cx="2667000" cy="523220"/>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cs typeface="+mn-cs"/>
              </a:rPr>
              <a:t>Spacesuit Water Membrane Evaporator (SWME)</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7445" y="1201445"/>
            <a:ext cx="2179355" cy="3276600"/>
          </a:xfrm>
          <a:prstGeom prst="rect">
            <a:avLst/>
          </a:prstGeom>
        </p:spPr>
      </p:pic>
      <p:sp>
        <p:nvSpPr>
          <p:cNvPr id="10" name="TextBox 9"/>
          <p:cNvSpPr txBox="1"/>
          <p:nvPr/>
        </p:nvSpPr>
        <p:spPr>
          <a:xfrm>
            <a:off x="3913814" y="6118758"/>
            <a:ext cx="2400300" cy="30777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cs typeface="+mn-cs"/>
              </a:rPr>
              <a:t>Cryogen Tank</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7446" y="5105400"/>
            <a:ext cx="2475774" cy="1263676"/>
          </a:xfrm>
          <a:prstGeom prst="rect">
            <a:avLst/>
          </a:prstGeom>
        </p:spPr>
      </p:pic>
      <p:sp>
        <p:nvSpPr>
          <p:cNvPr id="13" name="Rounded Rectangle 12"/>
          <p:cNvSpPr/>
          <p:nvPr/>
        </p:nvSpPr>
        <p:spPr>
          <a:xfrm>
            <a:off x="685800" y="3248663"/>
            <a:ext cx="5529335" cy="5544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r>
              <a:rPr lang="en-US" altLang="en-US" sz="1200" i="1" dirty="0" smtClean="0">
                <a:solidFill>
                  <a:srgbClr val="000000"/>
                </a:solidFill>
              </a:rPr>
              <a:t>“Calculations </a:t>
            </a:r>
            <a:r>
              <a:rPr lang="en-US" altLang="en-US" sz="1200" i="1" dirty="0">
                <a:solidFill>
                  <a:srgbClr val="000000"/>
                </a:solidFill>
              </a:rPr>
              <a:t>of gas-liquid flows on earth are not done using “exact” </a:t>
            </a:r>
            <a:r>
              <a:rPr lang="en-US" altLang="en-US" sz="1200" i="1" dirty="0" smtClean="0">
                <a:solidFill>
                  <a:srgbClr val="000000"/>
                </a:solidFill>
              </a:rPr>
              <a:t>equations </a:t>
            </a:r>
            <a:r>
              <a:rPr lang="en-US" altLang="en-US" sz="1200" i="1" dirty="0">
                <a:solidFill>
                  <a:srgbClr val="000000"/>
                </a:solidFill>
              </a:rPr>
              <a:t>but rely rather heavily on empirical models.  Hence, prediction of behavior in space is not a matter of turning off the gravity term in the calculations</a:t>
            </a:r>
            <a:r>
              <a:rPr lang="en-US" altLang="en-US" sz="1200" i="1" dirty="0" smtClean="0">
                <a:solidFill>
                  <a:srgbClr val="000000"/>
                </a:solidFill>
              </a:rPr>
              <a:t>.”</a:t>
            </a:r>
            <a:endParaRPr lang="en-US" altLang="en-US" sz="1200" i="1" dirty="0">
              <a:solidFill>
                <a:srgbClr val="000000"/>
              </a:solidFill>
            </a:endParaRPr>
          </a:p>
        </p:txBody>
      </p:sp>
    </p:spTree>
    <p:extLst>
      <p:ext uri="{BB962C8B-B14F-4D97-AF65-F5344CB8AC3E}">
        <p14:creationId xmlns:p14="http://schemas.microsoft.com/office/powerpoint/2010/main" val="41832941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96"/>
            <a:ext cx="8229600" cy="461665"/>
          </a:xfrm>
        </p:spPr>
        <p:txBody>
          <a:bodyPr/>
          <a:lstStyle/>
          <a:p>
            <a:r>
              <a:rPr lang="en-US" dirty="0" err="1" smtClean="0"/>
              <a:t>FluidsLAB</a:t>
            </a:r>
            <a:r>
              <a:rPr lang="en-US" dirty="0" smtClean="0"/>
              <a:t> Priorities</a:t>
            </a:r>
            <a:endParaRPr lang="en-US" dirty="0"/>
          </a:p>
        </p:txBody>
      </p:sp>
      <p:sp>
        <p:nvSpPr>
          <p:cNvPr id="3" name="Rounded Rectangle 2"/>
          <p:cNvSpPr/>
          <p:nvPr/>
        </p:nvSpPr>
        <p:spPr>
          <a:xfrm>
            <a:off x="457200" y="1984824"/>
            <a:ext cx="2362200" cy="609600"/>
          </a:xfrm>
          <a:prstGeom prst="round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Adiabatic Two-Phase Flows</a:t>
            </a:r>
            <a:endParaRPr lang="en-US" dirty="0"/>
          </a:p>
        </p:txBody>
      </p:sp>
      <p:sp>
        <p:nvSpPr>
          <p:cNvPr id="6" name="Rounded Rectangle 5"/>
          <p:cNvSpPr/>
          <p:nvPr/>
        </p:nvSpPr>
        <p:spPr>
          <a:xfrm>
            <a:off x="5994400" y="1913517"/>
            <a:ext cx="2362200" cy="6096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Boiling and Condensation</a:t>
            </a:r>
            <a:endParaRPr lang="en-US" dirty="0"/>
          </a:p>
        </p:txBody>
      </p:sp>
      <p:sp>
        <p:nvSpPr>
          <p:cNvPr id="7" name="Rounded Rectangle 6"/>
          <p:cNvSpPr/>
          <p:nvPr/>
        </p:nvSpPr>
        <p:spPr>
          <a:xfrm>
            <a:off x="457200" y="3579904"/>
            <a:ext cx="2362200" cy="609600"/>
          </a:xfrm>
          <a:prstGeom prst="round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Capillary Flow and Interfacial </a:t>
            </a:r>
            <a:r>
              <a:rPr lang="en-US" dirty="0" err="1" smtClean="0"/>
              <a:t>Phen</a:t>
            </a:r>
            <a:r>
              <a:rPr lang="en-US" dirty="0" smtClean="0"/>
              <a:t>.</a:t>
            </a:r>
            <a:endParaRPr lang="en-US" dirty="0"/>
          </a:p>
        </p:txBody>
      </p:sp>
      <p:sp>
        <p:nvSpPr>
          <p:cNvPr id="8" name="Rounded Rectangle 7"/>
          <p:cNvSpPr/>
          <p:nvPr/>
        </p:nvSpPr>
        <p:spPr>
          <a:xfrm>
            <a:off x="3140417" y="728306"/>
            <a:ext cx="2590800" cy="609600"/>
          </a:xfrm>
          <a:prstGeom prst="roundRect">
            <a:avLst/>
          </a:prstGeom>
          <a:gradFill flip="none" rotWithShape="1">
            <a:gsLst>
              <a:gs pos="0">
                <a:srgbClr val="FF0000"/>
              </a:gs>
              <a:gs pos="59000">
                <a:srgbClr val="0070C0"/>
              </a:gs>
              <a:gs pos="83000">
                <a:srgbClr val="0070C0"/>
              </a:gs>
              <a:gs pos="100000">
                <a:srgbClr val="0070C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Multiphase Systems</a:t>
            </a:r>
            <a:endParaRPr lang="en-US" dirty="0"/>
          </a:p>
        </p:txBody>
      </p:sp>
      <p:sp>
        <p:nvSpPr>
          <p:cNvPr id="9" name="Rounded Rectangle 8"/>
          <p:cNvSpPr/>
          <p:nvPr/>
        </p:nvSpPr>
        <p:spPr>
          <a:xfrm>
            <a:off x="6070600" y="3626564"/>
            <a:ext cx="2362200" cy="6096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Cryogenic Storage and Handling </a:t>
            </a:r>
            <a:endParaRPr lang="en-US" dirty="0"/>
          </a:p>
        </p:txBody>
      </p:sp>
      <p:sp>
        <p:nvSpPr>
          <p:cNvPr id="11" name="Right Arrow 10"/>
          <p:cNvSpPr/>
          <p:nvPr/>
        </p:nvSpPr>
        <p:spPr>
          <a:xfrm rot="1522574">
            <a:off x="5750250" y="1130271"/>
            <a:ext cx="1868830" cy="48098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With heat transfer</a:t>
            </a:r>
            <a:endParaRPr lang="en-US" sz="1200" dirty="0"/>
          </a:p>
        </p:txBody>
      </p:sp>
      <p:sp>
        <p:nvSpPr>
          <p:cNvPr id="14" name="Left Arrow 13"/>
          <p:cNvSpPr/>
          <p:nvPr/>
        </p:nvSpPr>
        <p:spPr>
          <a:xfrm rot="20077966">
            <a:off x="1194951" y="1169842"/>
            <a:ext cx="1930954" cy="502328"/>
          </a:xfrm>
          <a:prstGeom prst="leftArrow">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Without heat transfer</a:t>
            </a:r>
            <a:endParaRPr lang="en-US" sz="1200" dirty="0"/>
          </a:p>
        </p:txBody>
      </p:sp>
      <p:sp>
        <p:nvSpPr>
          <p:cNvPr id="15" name="TextBox 14"/>
          <p:cNvSpPr txBox="1"/>
          <p:nvPr/>
        </p:nvSpPr>
        <p:spPr>
          <a:xfrm>
            <a:off x="9413" y="2707777"/>
            <a:ext cx="4110766" cy="738664"/>
          </a:xfrm>
          <a:prstGeom prst="rect">
            <a:avLst/>
          </a:prstGeom>
          <a:noFill/>
        </p:spPr>
        <p:txBody>
          <a:bodyPr wrap="square" rtlCol="0">
            <a:spAutoFit/>
          </a:bodyPr>
          <a:lstStyle/>
          <a:p>
            <a:r>
              <a:rPr lang="en-US" sz="1400" dirty="0" smtClean="0"/>
              <a:t>#1: Flow Regimes </a:t>
            </a:r>
            <a:endParaRPr lang="en-US" sz="1400" dirty="0" smtClean="0">
              <a:solidFill>
                <a:srgbClr val="FF0000"/>
              </a:solidFill>
            </a:endParaRPr>
          </a:p>
          <a:p>
            <a:r>
              <a:rPr lang="en-US" sz="1400" dirty="0" smtClean="0"/>
              <a:t>#2: Instability Phenomena</a:t>
            </a:r>
            <a:endParaRPr lang="en-US" sz="1400" dirty="0" smtClean="0">
              <a:solidFill>
                <a:srgbClr val="FF0000"/>
              </a:solidFill>
            </a:endParaRPr>
          </a:p>
          <a:p>
            <a:r>
              <a:rPr lang="en-US" sz="1400" dirty="0" smtClean="0"/>
              <a:t>#3: Bubble and Droplet Dynamics </a:t>
            </a:r>
            <a:endParaRPr lang="en-US" sz="1400" dirty="0">
              <a:solidFill>
                <a:srgbClr val="FF0000"/>
              </a:solidFill>
            </a:endParaRPr>
          </a:p>
        </p:txBody>
      </p:sp>
      <p:sp>
        <p:nvSpPr>
          <p:cNvPr id="16" name="TextBox 15"/>
          <p:cNvSpPr txBox="1"/>
          <p:nvPr/>
        </p:nvSpPr>
        <p:spPr>
          <a:xfrm>
            <a:off x="4881880" y="2593029"/>
            <a:ext cx="4141693" cy="1384995"/>
          </a:xfrm>
          <a:prstGeom prst="rect">
            <a:avLst/>
          </a:prstGeom>
          <a:noFill/>
        </p:spPr>
        <p:txBody>
          <a:bodyPr wrap="square" rtlCol="0">
            <a:spAutoFit/>
          </a:bodyPr>
          <a:lstStyle/>
          <a:p>
            <a:pPr marL="287338" indent="-287338"/>
            <a:r>
              <a:rPr lang="en-US" sz="1400" dirty="0" smtClean="0"/>
              <a:t>#1: Flow Boiling – Critical Heat Flux and Flow           Instabilities. </a:t>
            </a:r>
            <a:endParaRPr lang="en-US" sz="1400" dirty="0" smtClean="0">
              <a:solidFill>
                <a:srgbClr val="FF0000"/>
              </a:solidFill>
            </a:endParaRPr>
          </a:p>
          <a:p>
            <a:r>
              <a:rPr lang="en-US" sz="1400" dirty="0" smtClean="0"/>
              <a:t>#2: Flow Condensation in Channels. </a:t>
            </a:r>
            <a:endParaRPr lang="en-US" sz="1400" dirty="0" smtClean="0">
              <a:solidFill>
                <a:srgbClr val="FF0000"/>
              </a:solidFill>
            </a:endParaRPr>
          </a:p>
          <a:p>
            <a:pPr marL="287338" indent="-287338"/>
            <a:r>
              <a:rPr lang="en-US" sz="1400" dirty="0" smtClean="0"/>
              <a:t>#3</a:t>
            </a:r>
            <a:r>
              <a:rPr lang="en-US" sz="1400" dirty="0"/>
              <a:t>: Microgravity Issues Relevant to Two Phase Systems</a:t>
            </a:r>
          </a:p>
          <a:p>
            <a:endParaRPr lang="en-US" sz="1400" dirty="0"/>
          </a:p>
        </p:txBody>
      </p:sp>
      <p:sp>
        <p:nvSpPr>
          <p:cNvPr id="17" name="TextBox 16"/>
          <p:cNvSpPr txBox="1"/>
          <p:nvPr/>
        </p:nvSpPr>
        <p:spPr>
          <a:xfrm>
            <a:off x="145285" y="4347119"/>
            <a:ext cx="4372928" cy="1384995"/>
          </a:xfrm>
          <a:prstGeom prst="rect">
            <a:avLst/>
          </a:prstGeom>
          <a:noFill/>
        </p:spPr>
        <p:txBody>
          <a:bodyPr wrap="square" rtlCol="0">
            <a:spAutoFit/>
          </a:bodyPr>
          <a:lstStyle/>
          <a:p>
            <a:pPr marL="287338" indent="-287338"/>
            <a:r>
              <a:rPr lang="en-US" sz="1400" dirty="0" smtClean="0"/>
              <a:t>#1: Multi-User, Multi-Geometry Capillary Science and Technology Facility </a:t>
            </a:r>
          </a:p>
          <a:p>
            <a:pPr marL="287338" indent="-287338"/>
            <a:r>
              <a:rPr lang="en-US" sz="1400" dirty="0" smtClean="0"/>
              <a:t>#2: Imperfect Wetting Phenomena – Science and   Applications</a:t>
            </a:r>
          </a:p>
          <a:p>
            <a:pPr marL="287338" indent="-287338"/>
            <a:r>
              <a:rPr lang="en-US" sz="1400" dirty="0"/>
              <a:t>#3: Global Equilibrium in Non-Symmetric/Symmetric </a:t>
            </a:r>
            <a:br>
              <a:rPr lang="en-US" sz="1400" dirty="0"/>
            </a:br>
            <a:r>
              <a:rPr lang="en-US" sz="1400" dirty="0"/>
              <a:t>Geometries for Liquid </a:t>
            </a:r>
            <a:r>
              <a:rPr lang="en-US" sz="1400" dirty="0" smtClean="0"/>
              <a:t>Management</a:t>
            </a:r>
            <a:endParaRPr lang="en-US" sz="1400" dirty="0"/>
          </a:p>
        </p:txBody>
      </p:sp>
      <p:sp>
        <p:nvSpPr>
          <p:cNvPr id="18" name="TextBox 17"/>
          <p:cNvSpPr txBox="1"/>
          <p:nvPr/>
        </p:nvSpPr>
        <p:spPr>
          <a:xfrm>
            <a:off x="4865278" y="4317041"/>
            <a:ext cx="4261373" cy="1384995"/>
          </a:xfrm>
          <a:prstGeom prst="rect">
            <a:avLst/>
          </a:prstGeom>
          <a:noFill/>
        </p:spPr>
        <p:txBody>
          <a:bodyPr wrap="square" rtlCol="0">
            <a:spAutoFit/>
          </a:bodyPr>
          <a:lstStyle/>
          <a:p>
            <a:r>
              <a:rPr lang="en-US" sz="1400" dirty="0" smtClean="0"/>
              <a:t>#1: Large scale cryogen storage tank demo.</a:t>
            </a:r>
          </a:p>
          <a:p>
            <a:pPr marL="287338" indent="-287338"/>
            <a:r>
              <a:rPr lang="en-US" sz="1400" dirty="0" smtClean="0"/>
              <a:t>#2: Active Tank Pressure control &amp; </a:t>
            </a:r>
            <a:r>
              <a:rPr lang="en-US" sz="1400" dirty="0" err="1" smtClean="0"/>
              <a:t>Noncondensable</a:t>
            </a:r>
            <a:r>
              <a:rPr lang="en-US" sz="1400" dirty="0" smtClean="0"/>
              <a:t> Effects. </a:t>
            </a:r>
            <a:endParaRPr lang="en-US" sz="1400" dirty="0" smtClean="0">
              <a:solidFill>
                <a:srgbClr val="FF0000"/>
              </a:solidFill>
            </a:endParaRPr>
          </a:p>
          <a:p>
            <a:r>
              <a:rPr lang="en-US" sz="1400" dirty="0"/>
              <a:t>#3: Boiling, Turbulence, Impulse Accelerations,</a:t>
            </a:r>
          </a:p>
          <a:p>
            <a:r>
              <a:rPr lang="en-US" sz="1400" dirty="0" smtClean="0"/>
              <a:t>      Tank </a:t>
            </a:r>
            <a:r>
              <a:rPr lang="en-US" sz="1400" dirty="0" err="1"/>
              <a:t>Chilldown</a:t>
            </a:r>
            <a:r>
              <a:rPr lang="en-US" sz="1400" dirty="0"/>
              <a:t> &amp; </a:t>
            </a:r>
            <a:r>
              <a:rPr lang="en-US" sz="1400" dirty="0" err="1"/>
              <a:t>Pressurant</a:t>
            </a:r>
            <a:r>
              <a:rPr lang="en-US" sz="1400" dirty="0"/>
              <a:t> </a:t>
            </a:r>
            <a:r>
              <a:rPr lang="en-US" sz="1400" dirty="0" smtClean="0"/>
              <a:t>Injection</a:t>
            </a:r>
          </a:p>
          <a:p>
            <a:r>
              <a:rPr lang="en-US" sz="1400" dirty="0" smtClean="0"/>
              <a:t>#4: Phase Management &amp; Control</a:t>
            </a:r>
            <a:endParaRPr lang="en-US" sz="1400" dirty="0"/>
          </a:p>
        </p:txBody>
      </p:sp>
      <p:sp>
        <p:nvSpPr>
          <p:cNvPr id="5" name="Rectangle 4"/>
          <p:cNvSpPr/>
          <p:nvPr/>
        </p:nvSpPr>
        <p:spPr>
          <a:xfrm>
            <a:off x="1665643" y="5930630"/>
            <a:ext cx="5705139" cy="523220"/>
          </a:xfrm>
          <a:prstGeom prst="rect">
            <a:avLst/>
          </a:prstGeom>
        </p:spPr>
        <p:txBody>
          <a:bodyPr wrap="square">
            <a:spAutoFit/>
          </a:bodyPr>
          <a:lstStyle/>
          <a:p>
            <a:r>
              <a:rPr lang="en-US" sz="1400" b="1" i="1" dirty="0" smtClean="0">
                <a:solidFill>
                  <a:srgbClr val="002060"/>
                </a:solidFill>
                <a:latin typeface="Helvetica" panose="020B0604020202020204" pitchFamily="34" charset="0"/>
              </a:rPr>
              <a:t>Separate reports (4) published in International Journal of Transport Phenomena - IJTP </a:t>
            </a:r>
            <a:r>
              <a:rPr lang="en-US" sz="1400" b="1" i="1" dirty="0">
                <a:solidFill>
                  <a:srgbClr val="002060"/>
                </a:solidFill>
                <a:latin typeface="Helvetica" panose="020B0604020202020204" pitchFamily="34" charset="0"/>
              </a:rPr>
              <a:t>Volume 14, Number 2 (2015)</a:t>
            </a:r>
            <a:endParaRPr lang="en-US" sz="1400" i="1" dirty="0">
              <a:solidFill>
                <a:srgbClr val="002060"/>
              </a:solidFill>
            </a:endParaRPr>
          </a:p>
        </p:txBody>
      </p:sp>
    </p:spTree>
    <p:extLst>
      <p:ext uri="{BB962C8B-B14F-4D97-AF65-F5344CB8AC3E}">
        <p14:creationId xmlns:p14="http://schemas.microsoft.com/office/powerpoint/2010/main" val="36490761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457200" y="0"/>
            <a:ext cx="8077200" cy="506925"/>
          </a:xfrm>
          <a:prstGeom prst="rect">
            <a:avLst/>
          </a:prstGeom>
          <a:noFill/>
        </p:spPr>
        <p:txBody>
          <a:bodyPr lIns="91430" tIns="45716" rIns="91430" bIns="45716" anchor="ctr"/>
          <a:lstStyle/>
          <a:p>
            <a:pPr algn="ctr" defTabSz="914400">
              <a:spcBef>
                <a:spcPct val="0"/>
              </a:spcBef>
              <a:defRPr/>
            </a:pPr>
            <a:r>
              <a:rPr lang="en-US" sz="2400" dirty="0" smtClean="0">
                <a:solidFill>
                  <a:srgbClr val="FFFFFF"/>
                </a:solidFill>
              </a:rPr>
              <a:t>Adiabatic Two-Phase Flow - Applications</a:t>
            </a:r>
          </a:p>
        </p:txBody>
      </p:sp>
      <p:sp>
        <p:nvSpPr>
          <p:cNvPr id="4" name="Line 2"/>
          <p:cNvSpPr>
            <a:spLocks noChangeShapeType="1"/>
          </p:cNvSpPr>
          <p:nvPr/>
        </p:nvSpPr>
        <p:spPr bwMode="auto">
          <a:xfrm>
            <a:off x="0" y="1066800"/>
            <a:ext cx="0" cy="0"/>
          </a:xfrm>
          <a:prstGeom prst="line">
            <a:avLst/>
          </a:prstGeom>
          <a:noFill/>
          <a:ln w="9525">
            <a:solidFill>
              <a:schemeClr val="tx1"/>
            </a:solidFill>
            <a:round/>
            <a:headEnd/>
            <a:tailEnd/>
          </a:ln>
        </p:spPr>
        <p:txBody>
          <a:bodyPr lIns="91430" tIns="45716" rIns="91430" bIns="45716"/>
          <a:lstStyle/>
          <a:p>
            <a:endParaRPr lang="en-US" dirty="0">
              <a:solidFill>
                <a:prstClr val="black"/>
              </a:solidFill>
            </a:endParaRPr>
          </a:p>
        </p:txBody>
      </p:sp>
      <p:grpSp>
        <p:nvGrpSpPr>
          <p:cNvPr id="16" name="Group 15"/>
          <p:cNvGrpSpPr/>
          <p:nvPr/>
        </p:nvGrpSpPr>
        <p:grpSpPr>
          <a:xfrm>
            <a:off x="206023" y="1624394"/>
            <a:ext cx="2620392" cy="2642806"/>
            <a:chOff x="386919" y="1153720"/>
            <a:chExt cx="2620392" cy="2642806"/>
          </a:xfrm>
        </p:grpSpPr>
        <p:sp>
          <p:nvSpPr>
            <p:cNvPr id="13" name="TextBox 12"/>
            <p:cNvSpPr txBox="1"/>
            <p:nvPr/>
          </p:nvSpPr>
          <p:spPr>
            <a:xfrm>
              <a:off x="386919" y="3365647"/>
              <a:ext cx="2590800" cy="430879"/>
            </a:xfrm>
            <a:prstGeom prst="rect">
              <a:avLst/>
            </a:prstGeom>
            <a:noFill/>
          </p:spPr>
          <p:txBody>
            <a:bodyPr wrap="square" lIns="91430" tIns="45716" rIns="91430" bIns="45716" rtlCol="0">
              <a:spAutoFit/>
            </a:bodyPr>
            <a:lstStyle/>
            <a:p>
              <a:pPr algn="ctr"/>
              <a:r>
                <a:rPr lang="en-US" sz="1100" b="1" dirty="0" smtClean="0">
                  <a:latin typeface="Calibri" panose="020F0502020204030204" pitchFamily="34" charset="0"/>
                  <a:cs typeface="Arial" panose="020B0604020202020204" pitchFamily="34" charset="0"/>
                </a:rPr>
                <a:t>Temperature and  Humidity Control for Advanced Plant Habitat</a:t>
              </a:r>
              <a:endParaRPr lang="en-US" sz="1100" b="1" dirty="0">
                <a:latin typeface="Calibri" panose="020F0502020204030204" pitchFamily="34" charset="0"/>
              </a:endParaRPr>
            </a:p>
          </p:txBody>
        </p:sp>
        <p:pic>
          <p:nvPicPr>
            <p:cNvPr id="5" name="Picture 4"/>
            <p:cNvPicPr>
              <a:picLocks noChangeAspect="1" noChangeArrowheads="1"/>
            </p:cNvPicPr>
            <p:nvPr/>
          </p:nvPicPr>
          <p:blipFill>
            <a:blip r:embed="rId3" cstate="print"/>
            <a:srcRect/>
            <a:stretch>
              <a:fillRect/>
            </a:stretch>
          </p:blipFill>
          <p:spPr bwMode="auto">
            <a:xfrm>
              <a:off x="492711" y="1153720"/>
              <a:ext cx="2514600" cy="2122880"/>
            </a:xfrm>
            <a:prstGeom prst="rect">
              <a:avLst/>
            </a:prstGeom>
            <a:noFill/>
            <a:ln w="25400">
              <a:solidFill>
                <a:schemeClr val="tx1"/>
              </a:solidFill>
              <a:miter lim="800000"/>
              <a:headEnd/>
              <a:tailEnd/>
            </a:ln>
          </p:spPr>
        </p:pic>
      </p:grpSp>
      <p:grpSp>
        <p:nvGrpSpPr>
          <p:cNvPr id="10" name="Group 2"/>
          <p:cNvGrpSpPr>
            <a:grpSpLocks noChangeAspect="1"/>
          </p:cNvGrpSpPr>
          <p:nvPr/>
        </p:nvGrpSpPr>
        <p:grpSpPr bwMode="auto">
          <a:xfrm>
            <a:off x="6521450" y="1143000"/>
            <a:ext cx="2393950" cy="3733799"/>
            <a:chOff x="2520" y="9247"/>
            <a:chExt cx="3143" cy="5092"/>
          </a:xfrm>
        </p:grpSpPr>
        <p:sp>
          <p:nvSpPr>
            <p:cNvPr id="11" name="AutoShape 3"/>
            <p:cNvSpPr>
              <a:spLocks noChangeAspect="1" noChangeArrowheads="1"/>
            </p:cNvSpPr>
            <p:nvPr/>
          </p:nvSpPr>
          <p:spPr bwMode="auto">
            <a:xfrm>
              <a:off x="2520" y="9247"/>
              <a:ext cx="3143" cy="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S32-08-0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0" y="9556"/>
              <a:ext cx="2193" cy="37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2625" y="13238"/>
              <a:ext cx="2993" cy="617"/>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300"/>
                </a:spcAft>
                <a:buClrTx/>
                <a:buSzTx/>
                <a:buFontTx/>
                <a:buNone/>
                <a:tabLst/>
              </a:pPr>
              <a:r>
                <a:rPr kumimoji="0" lang="en-US" altLang="en-US" sz="1100" b="1" i="0" u="none" strike="noStrike" cap="none" normalizeH="0" baseline="0" noProof="1" smtClean="0">
                  <a:ln>
                    <a:noFill/>
                  </a:ln>
                  <a:solidFill>
                    <a:schemeClr val="tx1"/>
                  </a:solidFill>
                  <a:effectLst/>
                  <a:latin typeface="Calibri" panose="020F0502020204030204" pitchFamily="34" charset="0"/>
                </a:rPr>
                <a:t>Clogged Rotary Separator on STS 32</a:t>
              </a:r>
              <a:endParaRPr kumimoji="0" lang="en-US" altLang="en-US" sz="1100" b="0" i="0" u="none" strike="noStrike" cap="none" normalizeH="0" baseline="0" dirty="0" smtClean="0">
                <a:ln>
                  <a:noFill/>
                </a:ln>
                <a:solidFill>
                  <a:schemeClr val="tx1"/>
                </a:solidFill>
                <a:effectLst/>
                <a:latin typeface="Calibri" panose="020F0502020204030204" pitchFamily="34" charset="0"/>
              </a:endParaRPr>
            </a:p>
          </p:txBody>
        </p:sp>
        <p:sp>
          <p:nvSpPr>
            <p:cNvPr id="14" name="Line 6"/>
            <p:cNvSpPr>
              <a:spLocks noChangeShapeType="1"/>
            </p:cNvSpPr>
            <p:nvPr/>
          </p:nvSpPr>
          <p:spPr bwMode="auto">
            <a:xfrm flipH="1">
              <a:off x="3870" y="9556"/>
              <a:ext cx="158" cy="1519"/>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Text Box 7"/>
            <p:cNvSpPr txBox="1">
              <a:spLocks noChangeArrowheads="1"/>
            </p:cNvSpPr>
            <p:nvPr/>
          </p:nvSpPr>
          <p:spPr bwMode="auto">
            <a:xfrm>
              <a:off x="2520" y="9247"/>
              <a:ext cx="2993" cy="74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altLang="en-US" sz="1100" b="1" i="0" u="none" strike="noStrike" cap="none" normalizeH="0" baseline="0" dirty="0" smtClean="0">
                  <a:ln>
                    <a:noFill/>
                  </a:ln>
                  <a:solidFill>
                    <a:srgbClr val="000000"/>
                  </a:solidFill>
                  <a:effectLst/>
                  <a:latin typeface="Calibri" panose="020F0502020204030204" pitchFamily="34" charset="0"/>
                </a:rPr>
                <a:t>Large Water Drop</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grpSp>
        <p:nvGrpSpPr>
          <p:cNvPr id="17" name="Group 16"/>
          <p:cNvGrpSpPr/>
          <p:nvPr/>
        </p:nvGrpSpPr>
        <p:grpSpPr>
          <a:xfrm>
            <a:off x="2943883" y="1680570"/>
            <a:ext cx="3356715" cy="2510430"/>
            <a:chOff x="3077903" y="1166278"/>
            <a:chExt cx="3356715" cy="2510430"/>
          </a:xfrm>
        </p:grpSpPr>
        <p:pic>
          <p:nvPicPr>
            <p:cNvPr id="8" name="Picture 7" descr="TJ Creamer with IVGen Hardware.jpg"/>
            <p:cNvPicPr>
              <a:picLocks noChangeAspect="1"/>
            </p:cNvPicPr>
            <p:nvPr/>
          </p:nvPicPr>
          <p:blipFill>
            <a:blip r:embed="rId5"/>
            <a:stretch>
              <a:fillRect/>
            </a:stretch>
          </p:blipFill>
          <p:spPr>
            <a:xfrm flipH="1">
              <a:off x="3235814" y="1166278"/>
              <a:ext cx="3087322" cy="2035121"/>
            </a:xfrm>
            <a:prstGeom prst="rect">
              <a:avLst/>
            </a:prstGeom>
            <a:effectLst/>
          </p:spPr>
        </p:pic>
        <p:sp>
          <p:nvSpPr>
            <p:cNvPr id="18" name="TextBox 17"/>
            <p:cNvSpPr txBox="1"/>
            <p:nvPr/>
          </p:nvSpPr>
          <p:spPr>
            <a:xfrm>
              <a:off x="3077903" y="3245829"/>
              <a:ext cx="3356715" cy="430879"/>
            </a:xfrm>
            <a:prstGeom prst="rect">
              <a:avLst/>
            </a:prstGeom>
            <a:noFill/>
          </p:spPr>
          <p:txBody>
            <a:bodyPr wrap="square" lIns="91430" tIns="45716" rIns="91430" bIns="45716" rtlCol="0">
              <a:spAutoFit/>
            </a:bodyPr>
            <a:lstStyle/>
            <a:p>
              <a:pPr algn="ctr"/>
              <a:r>
                <a:rPr lang="en-US" sz="1100" b="1" dirty="0" smtClean="0">
                  <a:latin typeface="Calibri" panose="020F0502020204030204" pitchFamily="34" charset="0"/>
                  <a:cs typeface="Arial" panose="020B0604020202020204" pitchFamily="34" charset="0"/>
                </a:rPr>
                <a:t>Astronaut T. J. Creamer in front of IVGEN experiment: In-Situ generation of IV-grade fluid</a:t>
              </a:r>
              <a:endParaRPr lang="en-US" sz="1100" b="1" dirty="0">
                <a:latin typeface="Calibri" panose="020F0502020204030204" pitchFamily="34" charset="0"/>
              </a:endParaRPr>
            </a:p>
          </p:txBody>
        </p:sp>
      </p:grpSp>
      <p:grpSp>
        <p:nvGrpSpPr>
          <p:cNvPr id="19" name="Group 18"/>
          <p:cNvGrpSpPr/>
          <p:nvPr/>
        </p:nvGrpSpPr>
        <p:grpSpPr>
          <a:xfrm>
            <a:off x="59233" y="4241137"/>
            <a:ext cx="2889862" cy="2388263"/>
            <a:chOff x="117449" y="4303236"/>
            <a:chExt cx="2889862" cy="2388263"/>
          </a:xfrm>
        </p:grpSpPr>
        <p:pic>
          <p:nvPicPr>
            <p:cNvPr id="2" name="Picture 1"/>
            <p:cNvPicPr>
              <a:picLocks noChangeAspect="1"/>
            </p:cNvPicPr>
            <p:nvPr/>
          </p:nvPicPr>
          <p:blipFill>
            <a:blip r:embed="rId6"/>
            <a:stretch>
              <a:fillRect/>
            </a:stretch>
          </p:blipFill>
          <p:spPr>
            <a:xfrm>
              <a:off x="231517" y="4303236"/>
              <a:ext cx="2685836" cy="1961240"/>
            </a:xfrm>
            <a:prstGeom prst="rect">
              <a:avLst/>
            </a:prstGeom>
          </p:spPr>
        </p:pic>
        <p:sp>
          <p:nvSpPr>
            <p:cNvPr id="20" name="TextBox 19"/>
            <p:cNvSpPr txBox="1"/>
            <p:nvPr/>
          </p:nvSpPr>
          <p:spPr>
            <a:xfrm>
              <a:off x="117449" y="6260620"/>
              <a:ext cx="2889862" cy="430879"/>
            </a:xfrm>
            <a:prstGeom prst="rect">
              <a:avLst/>
            </a:prstGeom>
            <a:noFill/>
          </p:spPr>
          <p:txBody>
            <a:bodyPr wrap="square" lIns="91430" tIns="45716" rIns="91430" bIns="45716" rtlCol="0">
              <a:spAutoFit/>
            </a:bodyPr>
            <a:lstStyle/>
            <a:p>
              <a:pPr algn="ctr"/>
              <a:r>
                <a:rPr lang="en-US" sz="1100" b="1" dirty="0" smtClean="0">
                  <a:latin typeface="Calibri" panose="020F0502020204030204" pitchFamily="34" charset="0"/>
                  <a:cs typeface="Arial" panose="020B0604020202020204" pitchFamily="34" charset="0"/>
                </a:rPr>
                <a:t>Prototype For Heat Melt Compactor Which Squeezes Trash And Recovers Water </a:t>
              </a:r>
              <a:endParaRPr lang="en-US" sz="1100" b="1" dirty="0">
                <a:latin typeface="Calibri" panose="020F0502020204030204" pitchFamily="34" charset="0"/>
              </a:endParaRPr>
            </a:p>
          </p:txBody>
        </p:sp>
      </p:grpSp>
      <p:grpSp>
        <p:nvGrpSpPr>
          <p:cNvPr id="21" name="Group 20"/>
          <p:cNvGrpSpPr/>
          <p:nvPr/>
        </p:nvGrpSpPr>
        <p:grpSpPr>
          <a:xfrm>
            <a:off x="3214469" y="4182120"/>
            <a:ext cx="2881531" cy="2429961"/>
            <a:chOff x="3214469" y="4029721"/>
            <a:chExt cx="2881531" cy="2429961"/>
          </a:xfrm>
        </p:grpSpPr>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4469" y="4029721"/>
              <a:ext cx="2881531" cy="2123929"/>
            </a:xfrm>
            <a:prstGeom prst="rect">
              <a:avLst/>
            </a:prstGeom>
          </p:spPr>
        </p:pic>
        <p:sp>
          <p:nvSpPr>
            <p:cNvPr id="24" name="TextBox 23"/>
            <p:cNvSpPr txBox="1"/>
            <p:nvPr/>
          </p:nvSpPr>
          <p:spPr>
            <a:xfrm>
              <a:off x="3492623" y="6198080"/>
              <a:ext cx="2590800" cy="261602"/>
            </a:xfrm>
            <a:prstGeom prst="rect">
              <a:avLst/>
            </a:prstGeom>
            <a:noFill/>
          </p:spPr>
          <p:txBody>
            <a:bodyPr wrap="square" lIns="91430" tIns="45716" rIns="91430" bIns="45716" rtlCol="0">
              <a:spAutoFit/>
            </a:bodyPr>
            <a:lstStyle/>
            <a:p>
              <a:pPr algn="ctr"/>
              <a:r>
                <a:rPr lang="en-US" sz="1100" b="1" dirty="0" smtClean="0">
                  <a:latin typeface="Calibri" panose="020F0502020204030204" pitchFamily="34" charset="0"/>
                  <a:cs typeface="Arial" panose="020B0604020202020204" pitchFamily="34" charset="0"/>
                </a:rPr>
                <a:t>ISS Water Recovery System</a:t>
              </a:r>
              <a:endParaRPr lang="en-US" sz="1100" b="1" dirty="0">
                <a:latin typeface="Calibri" panose="020F0502020204030204" pitchFamily="34" charset="0"/>
              </a:endParaRPr>
            </a:p>
          </p:txBody>
        </p:sp>
      </p:grpSp>
      <p:grpSp>
        <p:nvGrpSpPr>
          <p:cNvPr id="25" name="Group 24"/>
          <p:cNvGrpSpPr/>
          <p:nvPr/>
        </p:nvGrpSpPr>
        <p:grpSpPr>
          <a:xfrm>
            <a:off x="6361374" y="4530558"/>
            <a:ext cx="2680758" cy="2204637"/>
            <a:chOff x="6361374" y="4378159"/>
            <a:chExt cx="2680758" cy="2204637"/>
          </a:xfrm>
        </p:grpSpPr>
        <p:pic>
          <p:nvPicPr>
            <p:cNvPr id="3" name="Picture 2"/>
            <p:cNvPicPr>
              <a:picLocks noChangeAspect="1"/>
            </p:cNvPicPr>
            <p:nvPr/>
          </p:nvPicPr>
          <p:blipFill>
            <a:blip r:embed="rId8"/>
            <a:stretch>
              <a:fillRect/>
            </a:stretch>
          </p:blipFill>
          <p:spPr>
            <a:xfrm>
              <a:off x="6465229" y="4378159"/>
              <a:ext cx="2409660" cy="1604481"/>
            </a:xfrm>
            <a:prstGeom prst="rect">
              <a:avLst/>
            </a:prstGeom>
          </p:spPr>
        </p:pic>
        <p:sp>
          <p:nvSpPr>
            <p:cNvPr id="26" name="TextBox 25"/>
            <p:cNvSpPr txBox="1"/>
            <p:nvPr/>
          </p:nvSpPr>
          <p:spPr>
            <a:xfrm>
              <a:off x="6361374" y="5982640"/>
              <a:ext cx="2680758" cy="600156"/>
            </a:xfrm>
            <a:prstGeom prst="rect">
              <a:avLst/>
            </a:prstGeom>
            <a:noFill/>
          </p:spPr>
          <p:txBody>
            <a:bodyPr wrap="square" lIns="91430" tIns="45716" rIns="91430" bIns="45716" rtlCol="0">
              <a:spAutoFit/>
            </a:bodyPr>
            <a:lstStyle/>
            <a:p>
              <a:pPr algn="ctr"/>
              <a:r>
                <a:rPr lang="en-US" sz="1100" b="1" dirty="0">
                  <a:latin typeface="Calibri" panose="020F0502020204030204" pitchFamily="34" charset="0"/>
                </a:rPr>
                <a:t>Extravehicular Mobility Unit (EMU) With Water in Helmet During Post-EVA</a:t>
              </a:r>
            </a:p>
            <a:p>
              <a:pPr algn="ctr"/>
              <a:r>
                <a:rPr lang="en-US" sz="1100" b="1" dirty="0">
                  <a:latin typeface="Calibri" panose="020F0502020204030204" pitchFamily="34" charset="0"/>
                </a:rPr>
                <a:t>23 Screening Test</a:t>
              </a:r>
            </a:p>
          </p:txBody>
        </p:sp>
      </p:grpSp>
      <p:sp>
        <p:nvSpPr>
          <p:cNvPr id="27" name="TextBox 26"/>
          <p:cNvSpPr txBox="1"/>
          <p:nvPr/>
        </p:nvSpPr>
        <p:spPr>
          <a:xfrm>
            <a:off x="88355" y="728917"/>
            <a:ext cx="6922045" cy="523212"/>
          </a:xfrm>
          <a:prstGeom prst="rect">
            <a:avLst/>
          </a:prstGeom>
          <a:noFill/>
        </p:spPr>
        <p:txBody>
          <a:bodyPr wrap="square" lIns="91430" tIns="45716" rIns="91430" bIns="45716" rtlCol="0">
            <a:spAutoFit/>
          </a:bodyPr>
          <a:lstStyle/>
          <a:p>
            <a:r>
              <a:rPr lang="en-US" sz="1400" b="1" dirty="0" smtClean="0">
                <a:solidFill>
                  <a:srgbClr val="FF0000"/>
                </a:solidFill>
              </a:rPr>
              <a:t>2011 Decadal: </a:t>
            </a:r>
            <a:r>
              <a:rPr lang="en-US" sz="1400" b="1" i="1" dirty="0" smtClean="0">
                <a:solidFill>
                  <a:srgbClr val="FF0000"/>
                </a:solidFill>
              </a:rPr>
              <a:t>“… multiphase systems and thermal transport processes are </a:t>
            </a:r>
            <a:r>
              <a:rPr lang="en-US" sz="1400" b="1" i="1" u="sng" dirty="0" smtClean="0">
                <a:solidFill>
                  <a:srgbClr val="FF0000"/>
                </a:solidFill>
              </a:rPr>
              <a:t>enabling</a:t>
            </a:r>
            <a:r>
              <a:rPr lang="en-US" sz="1400" b="1" i="1" dirty="0" smtClean="0">
                <a:solidFill>
                  <a:srgbClr val="FF0000"/>
                </a:solidFill>
              </a:rPr>
              <a:t> for proposed human exploration by NASA.” </a:t>
            </a:r>
            <a:endParaRPr lang="en-US" sz="1400" b="1" i="1" dirty="0">
              <a:solidFill>
                <a:srgbClr val="FF0000"/>
              </a:solidFill>
            </a:endParaRPr>
          </a:p>
        </p:txBody>
      </p:sp>
    </p:spTree>
    <p:extLst>
      <p:ext uri="{BB962C8B-B14F-4D97-AF65-F5344CB8AC3E}">
        <p14:creationId xmlns:p14="http://schemas.microsoft.com/office/powerpoint/2010/main" val="23028362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8750300" y="6602498"/>
            <a:ext cx="349250" cy="184150"/>
          </a:xfrm>
        </p:spPr>
        <p:txBody>
          <a:bodyPr/>
          <a:lstStyle/>
          <a:p>
            <a:pPr>
              <a:defRPr/>
            </a:pPr>
            <a:fld id="{1E091521-2F57-4489-B35F-63D4B1DC3913}" type="slidenum">
              <a:rPr lang="en-US" sz="1000" smtClean="0">
                <a:solidFill>
                  <a:srgbClr val="003296"/>
                </a:solidFill>
              </a:rPr>
              <a:pPr>
                <a:defRPr/>
              </a:pPr>
              <a:t>8</a:t>
            </a:fld>
            <a:endParaRPr lang="en-US" sz="1000" dirty="0">
              <a:solidFill>
                <a:srgbClr val="003296"/>
              </a:solidFill>
            </a:endParaRPr>
          </a:p>
        </p:txBody>
      </p:sp>
      <p:sp>
        <p:nvSpPr>
          <p:cNvPr id="6" name="TextBox 5"/>
          <p:cNvSpPr txBox="1"/>
          <p:nvPr/>
        </p:nvSpPr>
        <p:spPr>
          <a:xfrm>
            <a:off x="143221" y="1343359"/>
            <a:ext cx="8781704" cy="2554545"/>
          </a:xfrm>
          <a:prstGeom prst="rect">
            <a:avLst/>
          </a:prstGeom>
          <a:noFill/>
        </p:spPr>
        <p:txBody>
          <a:bodyPr wrap="square" rtlCol="0">
            <a:spAutoFit/>
          </a:bodyPr>
          <a:lstStyle/>
          <a:p>
            <a:r>
              <a:rPr lang="en-US" sz="1600" b="1" dirty="0" smtClean="0"/>
              <a:t>Packed Bed Reactor Experiment (PBRE) - 2016 (on-going)</a:t>
            </a:r>
            <a:endParaRPr lang="en-US" sz="1600" dirty="0" smtClean="0"/>
          </a:p>
          <a:p>
            <a:pPr marL="115888" indent="-115888">
              <a:buFont typeface="Arial" pitchFamily="34" charset="0"/>
              <a:buChar char="•"/>
            </a:pPr>
            <a:r>
              <a:rPr lang="en-US" sz="1600" dirty="0" smtClean="0"/>
              <a:t>Investigating </a:t>
            </a:r>
            <a:r>
              <a:rPr lang="en-US" sz="1600" dirty="0"/>
              <a:t>the role and effects of gravity on gas-liquid flow through porous </a:t>
            </a:r>
            <a:r>
              <a:rPr lang="en-US" sz="1600" dirty="0" smtClean="0"/>
              <a:t>media which is a critical component in life-support; thermal control devices; and fuel cells.</a:t>
            </a:r>
            <a:endParaRPr lang="en-US" sz="1600" dirty="0"/>
          </a:p>
          <a:p>
            <a:pPr marL="115888" indent="-115888">
              <a:buFont typeface="Arial" pitchFamily="34" charset="0"/>
              <a:buChar char="•"/>
            </a:pPr>
            <a:r>
              <a:rPr lang="en-US" sz="1600" dirty="0" smtClean="0"/>
              <a:t>Validate and improve design </a:t>
            </a:r>
            <a:r>
              <a:rPr lang="en-US" sz="1600" dirty="0"/>
              <a:t>and operational guidelines for gas-liquid </a:t>
            </a:r>
            <a:r>
              <a:rPr lang="en-US" sz="1600" dirty="0" smtClean="0"/>
              <a:t>reactors </a:t>
            </a:r>
            <a:r>
              <a:rPr lang="en-US" sz="1600" dirty="0"/>
              <a:t>in partial and microgravity conditions</a:t>
            </a:r>
            <a:r>
              <a:rPr lang="en-US" sz="1600" dirty="0" smtClean="0"/>
              <a:t>.</a:t>
            </a:r>
          </a:p>
          <a:p>
            <a:pPr marL="115888" indent="-115888">
              <a:buFont typeface="Arial" pitchFamily="34" charset="0"/>
              <a:buChar char="•"/>
            </a:pPr>
            <a:r>
              <a:rPr lang="en-US" sz="1600" dirty="0" smtClean="0"/>
              <a:t>Preliminary models predict significantly improved reaction rates in 0-g. </a:t>
            </a:r>
          </a:p>
          <a:p>
            <a:pPr marL="115888" indent="-115888">
              <a:buFont typeface="Arial" pitchFamily="34" charset="0"/>
              <a:buChar char="•"/>
            </a:pPr>
            <a:r>
              <a:rPr lang="en-US" sz="1600" dirty="0" smtClean="0"/>
              <a:t>Models developed from early 0-g aircraft tests led to the successful operation of </a:t>
            </a:r>
            <a:r>
              <a:rPr lang="en-US" sz="1600" b="1" dirty="0" err="1" smtClean="0"/>
              <a:t>IntraVenous</a:t>
            </a:r>
            <a:r>
              <a:rPr lang="en-US" sz="1600" b="1" dirty="0" smtClean="0"/>
              <a:t> </a:t>
            </a:r>
            <a:r>
              <a:rPr lang="en-US" sz="1600" b="1" dirty="0"/>
              <a:t>fluid </a:t>
            </a:r>
            <a:r>
              <a:rPr lang="en-US" sz="1600" b="1" dirty="0" err="1"/>
              <a:t>GENeration</a:t>
            </a:r>
            <a:r>
              <a:rPr lang="en-US" sz="1600" b="1" dirty="0"/>
              <a:t> (IVGEN) </a:t>
            </a:r>
            <a:r>
              <a:rPr lang="en-US" sz="1600" dirty="0" smtClean="0"/>
              <a:t>in 2010 providing the ability to generate IV fluid from </a:t>
            </a:r>
            <a:r>
              <a:rPr lang="en-US" sz="1600" i="1" dirty="0" smtClean="0"/>
              <a:t>in </a:t>
            </a:r>
            <a:r>
              <a:rPr lang="en-US" sz="1600" i="1" dirty="0"/>
              <a:t>situ</a:t>
            </a:r>
            <a:r>
              <a:rPr lang="en-US" sz="1600" dirty="0"/>
              <a:t> resources on the ISS</a:t>
            </a:r>
            <a:r>
              <a:rPr lang="en-US" sz="1600" dirty="0" smtClean="0"/>
              <a:t>.</a:t>
            </a:r>
          </a:p>
          <a:p>
            <a:pPr marL="115888" indent="-115888">
              <a:spcAft>
                <a:spcPts val="600"/>
              </a:spcAft>
              <a:buFont typeface="Arial" pitchFamily="34" charset="0"/>
              <a:buChar char="•"/>
            </a:pPr>
            <a:r>
              <a:rPr lang="en-US" sz="1600" dirty="0" smtClean="0">
                <a:solidFill>
                  <a:srgbClr val="339933"/>
                </a:solidFill>
              </a:rPr>
              <a:t>Provides test fixture to test future two-phase flow components.</a:t>
            </a:r>
            <a:endParaRPr lang="en-US" sz="1600" dirty="0" smtClean="0">
              <a:solidFill>
                <a:srgbClr val="FF0000"/>
              </a:solidFill>
            </a:endParaRPr>
          </a:p>
        </p:txBody>
      </p:sp>
      <p:sp>
        <p:nvSpPr>
          <p:cNvPr id="14" name="Rectangle 11"/>
          <p:cNvSpPr>
            <a:spLocks noChangeArrowheads="1"/>
          </p:cNvSpPr>
          <p:nvPr/>
        </p:nvSpPr>
        <p:spPr bwMode="auto">
          <a:xfrm>
            <a:off x="6082400" y="6453365"/>
            <a:ext cx="2522478" cy="261610"/>
          </a:xfrm>
          <a:prstGeom prst="rect">
            <a:avLst/>
          </a:prstGeom>
          <a:noFill/>
          <a:ln w="9525">
            <a:noFill/>
            <a:miter lim="800000"/>
            <a:headEnd/>
            <a:tailEnd/>
          </a:ln>
        </p:spPr>
        <p:txBody>
          <a:bodyPr wrap="square">
            <a:spAutoFit/>
          </a:bodyPr>
          <a:lstStyle/>
          <a:p>
            <a:pPr algn="ctr"/>
            <a:r>
              <a:rPr lang="en-US" sz="1100" i="1" dirty="0" smtClean="0">
                <a:latin typeface="Arial" charset="0"/>
                <a:cs typeface="Arial" charset="0"/>
              </a:rPr>
              <a:t>PBRE Flight Hardware</a:t>
            </a:r>
            <a:endParaRPr lang="en-US" sz="1100" dirty="0">
              <a:latin typeface="Arial" charset="0"/>
              <a:cs typeface="Arial" charset="0"/>
            </a:endParaRPr>
          </a:p>
        </p:txBody>
      </p:sp>
      <p:sp>
        <p:nvSpPr>
          <p:cNvPr id="16" name="Rectangle 11"/>
          <p:cNvSpPr>
            <a:spLocks noChangeArrowheads="1"/>
          </p:cNvSpPr>
          <p:nvPr/>
        </p:nvSpPr>
        <p:spPr bwMode="auto">
          <a:xfrm>
            <a:off x="777846" y="6379418"/>
            <a:ext cx="2782076" cy="261610"/>
          </a:xfrm>
          <a:prstGeom prst="rect">
            <a:avLst/>
          </a:prstGeom>
          <a:noFill/>
          <a:ln w="9525">
            <a:noFill/>
            <a:miter lim="800000"/>
            <a:headEnd/>
            <a:tailEnd/>
          </a:ln>
        </p:spPr>
        <p:txBody>
          <a:bodyPr wrap="square">
            <a:spAutoFit/>
          </a:bodyPr>
          <a:lstStyle/>
          <a:p>
            <a:pPr algn="ctr"/>
            <a:r>
              <a:rPr lang="en-US" sz="1100" dirty="0" smtClean="0">
                <a:latin typeface="Arial" charset="0"/>
                <a:cs typeface="Arial" charset="0"/>
              </a:rPr>
              <a:t>Pulse Flow CFD Model (Dr. Y. Lian)</a:t>
            </a:r>
            <a:endParaRPr lang="en-US" sz="1100" dirty="0">
              <a:latin typeface="Arial" charset="0"/>
              <a:cs typeface="Arial" charset="0"/>
            </a:endParaRPr>
          </a:p>
        </p:txBody>
      </p:sp>
      <p:grpSp>
        <p:nvGrpSpPr>
          <p:cNvPr id="21" name="Group 13"/>
          <p:cNvGrpSpPr>
            <a:grpSpLocks/>
          </p:cNvGrpSpPr>
          <p:nvPr/>
        </p:nvGrpSpPr>
        <p:grpSpPr bwMode="auto">
          <a:xfrm>
            <a:off x="72238" y="579269"/>
            <a:ext cx="7888287" cy="5286375"/>
            <a:chOff x="304800" y="886120"/>
            <a:chExt cx="7889081" cy="5286080"/>
          </a:xfrm>
        </p:grpSpPr>
        <p:cxnSp>
          <p:nvCxnSpPr>
            <p:cNvPr id="22" name="Straight Connector 21"/>
            <p:cNvCxnSpPr/>
            <p:nvPr/>
          </p:nvCxnSpPr>
          <p:spPr bwMode="auto">
            <a:xfrm>
              <a:off x="546124" y="886120"/>
              <a:ext cx="7646170" cy="0"/>
            </a:xfrm>
            <a:prstGeom prst="line">
              <a:avLst/>
            </a:prstGeom>
            <a:ln w="38100">
              <a:solidFill>
                <a:schemeClr val="tx1">
                  <a:lumMod val="60000"/>
                  <a:lumOff val="4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bwMode="auto">
            <a:xfrm>
              <a:off x="717592" y="967078"/>
              <a:ext cx="7474702" cy="0"/>
            </a:xfrm>
            <a:prstGeom prst="line">
              <a:avLst/>
            </a:prstGeom>
            <a:ln w="38100">
              <a:solidFill>
                <a:schemeClr val="tx1">
                  <a:lumMod val="40000"/>
                  <a:lumOff val="6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bwMode="auto">
            <a:xfrm>
              <a:off x="901760" y="1049624"/>
              <a:ext cx="7292121" cy="0"/>
            </a:xfrm>
            <a:prstGeom prst="line">
              <a:avLst/>
            </a:prstGeom>
            <a:ln w="38100">
              <a:solidFill>
                <a:schemeClr val="tx1">
                  <a:lumMod val="20000"/>
                  <a:lumOff val="8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5" name="Straight Connector 12"/>
            <p:cNvCxnSpPr>
              <a:cxnSpLocks noChangeShapeType="1"/>
            </p:cNvCxnSpPr>
            <p:nvPr/>
          </p:nvCxnSpPr>
          <p:spPr bwMode="auto">
            <a:xfrm rot="5400000">
              <a:off x="-2338240" y="3529160"/>
              <a:ext cx="5286080" cy="0"/>
            </a:xfrm>
            <a:prstGeom prst="line">
              <a:avLst/>
            </a:prstGeom>
            <a:noFill/>
            <a:ln w="12700" algn="ctr">
              <a:solidFill>
                <a:srgbClr val="000000"/>
              </a:solidFill>
              <a:round/>
              <a:headEnd/>
              <a:tailEnd/>
            </a:ln>
          </p:spPr>
        </p:cxnSp>
      </p:grpSp>
      <p:sp>
        <p:nvSpPr>
          <p:cNvPr id="17" name="Rectangle 4"/>
          <p:cNvSpPr>
            <a:spLocks noChangeArrowheads="1"/>
          </p:cNvSpPr>
          <p:nvPr/>
        </p:nvSpPr>
        <p:spPr bwMode="auto">
          <a:xfrm>
            <a:off x="669139" y="861239"/>
            <a:ext cx="3467100" cy="435935"/>
          </a:xfrm>
          <a:prstGeom prst="roundRect">
            <a:avLst/>
          </a:prstGeom>
          <a:solidFill>
            <a:srgbClr val="FFFFFF"/>
          </a:solidFill>
          <a:ln cmpd="tri">
            <a:gradFill flip="none" rotWithShape="1">
              <a:gsLst>
                <a:gs pos="0">
                  <a:schemeClr val="accent6"/>
                </a:gs>
                <a:gs pos="25000">
                  <a:srgbClr val="21D6E0"/>
                </a:gs>
                <a:gs pos="75000">
                  <a:srgbClr val="0087E6"/>
                </a:gs>
                <a:gs pos="100000">
                  <a:srgbClr val="005CBF"/>
                </a:gs>
              </a:gsLst>
              <a:lin ang="2700000" scaled="1"/>
              <a:tileRect/>
            </a:gradFill>
            <a:headEnd/>
            <a:tailEnd/>
          </a:ln>
          <a:scene3d>
            <a:camera prst="orthographicFront"/>
            <a:lightRig rig="soft" dir="t">
              <a:rot lat="0" lon="0" rev="2400000"/>
            </a:lightRig>
          </a:scene3d>
        </p:spPr>
        <p:style>
          <a:lnRef idx="2">
            <a:schemeClr val="accent6"/>
          </a:lnRef>
          <a:fillRef idx="1">
            <a:schemeClr val="lt1"/>
          </a:fillRef>
          <a:effectRef idx="0">
            <a:schemeClr val="accent6"/>
          </a:effectRef>
          <a:fontRef idx="minor">
            <a:schemeClr val="dk1"/>
          </a:fontRef>
        </p:style>
        <p:txBody>
          <a:bodyPr lIns="90487" tIns="44450" rIns="90487" bIns="44450"/>
          <a:lstStyle/>
          <a:p>
            <a:pPr marL="111125" indent="-111125">
              <a:tabLst>
                <a:tab pos="111125" algn="l"/>
              </a:tabLst>
            </a:pPr>
            <a:r>
              <a:rPr lang="en-US" sz="1200" b="1" i="1" dirty="0">
                <a:solidFill>
                  <a:srgbClr val="0C249C"/>
                </a:solidFill>
                <a:latin typeface="Arial" charset="0"/>
                <a:cs typeface="Arial" charset="0"/>
              </a:rPr>
              <a:t>PI: </a:t>
            </a:r>
            <a:r>
              <a:rPr lang="en-US" sz="1200" dirty="0">
                <a:solidFill>
                  <a:srgbClr val="0C249C"/>
                </a:solidFill>
                <a:latin typeface="Arial" charset="0"/>
                <a:cs typeface="Arial" charset="0"/>
              </a:rPr>
              <a:t>Dr. Brian Motil, NASA GRC</a:t>
            </a:r>
          </a:p>
          <a:p>
            <a:pPr marL="111125" indent="-111125">
              <a:tabLst>
                <a:tab pos="111125" algn="l"/>
              </a:tabLst>
            </a:pPr>
            <a:r>
              <a:rPr lang="en-US" sz="1200" b="1" i="1" dirty="0" smtClean="0">
                <a:solidFill>
                  <a:srgbClr val="0C249C"/>
                </a:solidFill>
                <a:latin typeface="Arial" charset="0"/>
                <a:cs typeface="Arial" charset="0"/>
              </a:rPr>
              <a:t>Co-I: </a:t>
            </a:r>
            <a:r>
              <a:rPr lang="en-US" sz="1200" dirty="0">
                <a:solidFill>
                  <a:srgbClr val="0C249C"/>
                </a:solidFill>
                <a:latin typeface="Arial" charset="0"/>
                <a:cs typeface="Arial" charset="0"/>
              </a:rPr>
              <a:t>Prof. Vemuri Balakotaiah, </a:t>
            </a:r>
            <a:r>
              <a:rPr lang="en-US" sz="1200" dirty="0" smtClean="0">
                <a:solidFill>
                  <a:srgbClr val="0C249C"/>
                </a:solidFill>
                <a:latin typeface="Arial" charset="0"/>
                <a:cs typeface="Arial" charset="0"/>
              </a:rPr>
              <a:t>U. </a:t>
            </a:r>
            <a:r>
              <a:rPr lang="en-US" sz="1200" dirty="0">
                <a:solidFill>
                  <a:srgbClr val="0C249C"/>
                </a:solidFill>
                <a:latin typeface="Arial" charset="0"/>
                <a:cs typeface="Arial" charset="0"/>
              </a:rPr>
              <a:t>of </a:t>
            </a:r>
            <a:r>
              <a:rPr lang="en-US" sz="1200" dirty="0" smtClean="0">
                <a:solidFill>
                  <a:srgbClr val="0C249C"/>
                </a:solidFill>
                <a:latin typeface="Arial" charset="0"/>
                <a:cs typeface="Arial" charset="0"/>
              </a:rPr>
              <a:t>Houston</a:t>
            </a:r>
            <a:endParaRPr lang="en-US" sz="1200" dirty="0">
              <a:solidFill>
                <a:srgbClr val="003296"/>
              </a:solidFill>
              <a:latin typeface="Arial" charset="0"/>
            </a:endParaRP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2976" y="3868216"/>
            <a:ext cx="3401949" cy="2551462"/>
          </a:xfrm>
          <a:prstGeom prst="rect">
            <a:avLst/>
          </a:prstGeom>
        </p:spPr>
      </p:pic>
      <p:pic>
        <p:nvPicPr>
          <p:cNvPr id="27" name="expo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77846" y="3950879"/>
            <a:ext cx="2728171" cy="2428539"/>
          </a:xfrm>
          <a:prstGeom prst="rect">
            <a:avLst/>
          </a:prstGeom>
        </p:spPr>
      </p:pic>
      <p:sp>
        <p:nvSpPr>
          <p:cNvPr id="28" name="Title 1"/>
          <p:cNvSpPr>
            <a:spLocks noGrp="1"/>
          </p:cNvSpPr>
          <p:nvPr>
            <p:ph type="title"/>
          </p:nvPr>
        </p:nvSpPr>
        <p:spPr/>
        <p:txBody>
          <a:bodyPr/>
          <a:lstStyle/>
          <a:p>
            <a:r>
              <a:rPr lang="en-US" dirty="0" smtClean="0"/>
              <a:t>Adiabatic Two Phase Flow</a:t>
            </a:r>
            <a:endParaRPr lang="en-US" dirty="0"/>
          </a:p>
        </p:txBody>
      </p:sp>
    </p:spTree>
    <p:extLst>
      <p:ext uri="{BB962C8B-B14F-4D97-AF65-F5344CB8AC3E}">
        <p14:creationId xmlns:p14="http://schemas.microsoft.com/office/powerpoint/2010/main" val="20823165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7"/>
                                        </p:tgtEl>
                                      </p:cBhvr>
                                    </p:cmd>
                                  </p:childTnLst>
                                </p:cTn>
                              </p:par>
                            </p:childTnLst>
                          </p:cTn>
                        </p:par>
                      </p:childTnLst>
                    </p:cTn>
                  </p:par>
                </p:childTnLst>
              </p:cTn>
              <p:nextCondLst>
                <p:cond evt="onClick" delay="0">
                  <p:tgtEl>
                    <p:spTgt spid="27"/>
                  </p:tgtEl>
                </p:cond>
              </p:nextCondLst>
            </p:seq>
            <p:video>
              <p:cMediaNode vol="80000">
                <p:cTn id="7" repeatCount="indefinite" fill="hold" display="0">
                  <p:stCondLst>
                    <p:cond delay="indefinite"/>
                  </p:stCondLst>
                </p:cTn>
                <p:tgtEl>
                  <p:spTgt spid="2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Adiabatic Two Phase Flow</a:t>
            </a:r>
            <a:endParaRPr lang="en-US" dirty="0"/>
          </a:p>
        </p:txBody>
      </p:sp>
      <p:sp>
        <p:nvSpPr>
          <p:cNvPr id="4" name="Slide Number Placeholder 3"/>
          <p:cNvSpPr>
            <a:spLocks noGrp="1"/>
          </p:cNvSpPr>
          <p:nvPr>
            <p:ph type="sldNum" sz="quarter" idx="10"/>
          </p:nvPr>
        </p:nvSpPr>
        <p:spPr>
          <a:xfrm>
            <a:off x="8750300" y="6602498"/>
            <a:ext cx="349250" cy="184150"/>
          </a:xfrm>
        </p:spPr>
        <p:txBody>
          <a:bodyPr/>
          <a:lstStyle/>
          <a:p>
            <a:pPr>
              <a:defRPr/>
            </a:pPr>
            <a:fld id="{1E091521-2F57-4489-B35F-63D4B1DC3913}" type="slidenum">
              <a:rPr lang="en-US" sz="1000" smtClean="0">
                <a:solidFill>
                  <a:srgbClr val="003296"/>
                </a:solidFill>
              </a:rPr>
              <a:pPr>
                <a:defRPr/>
              </a:pPr>
              <a:t>9</a:t>
            </a:fld>
            <a:endParaRPr lang="en-US" sz="1000" dirty="0">
              <a:solidFill>
                <a:srgbClr val="003296"/>
              </a:solidFill>
            </a:endParaRPr>
          </a:p>
        </p:txBody>
      </p:sp>
      <p:sp>
        <p:nvSpPr>
          <p:cNvPr id="6" name="TextBox 5"/>
          <p:cNvSpPr txBox="1"/>
          <p:nvPr/>
        </p:nvSpPr>
        <p:spPr>
          <a:xfrm>
            <a:off x="178298" y="1580166"/>
            <a:ext cx="5824061" cy="4770537"/>
          </a:xfrm>
          <a:prstGeom prst="rect">
            <a:avLst/>
          </a:prstGeom>
          <a:noFill/>
        </p:spPr>
        <p:txBody>
          <a:bodyPr wrap="square" rtlCol="0">
            <a:spAutoFit/>
          </a:bodyPr>
          <a:lstStyle/>
          <a:p>
            <a:r>
              <a:rPr lang="en-US" sz="1600" b="1" dirty="0" smtClean="0"/>
              <a:t>Dynamics </a:t>
            </a:r>
            <a:r>
              <a:rPr lang="en-US" sz="1600" b="1" dirty="0"/>
              <a:t>of Liquid Film/ Complex Wall Interaction </a:t>
            </a:r>
            <a:endParaRPr lang="en-US" sz="1600" b="1" dirty="0" smtClean="0"/>
          </a:p>
          <a:p>
            <a:r>
              <a:rPr lang="en-US" sz="1600" b="1" dirty="0" smtClean="0"/>
              <a:t>(</a:t>
            </a:r>
            <a:r>
              <a:rPr lang="en-US" sz="1600" b="1" dirty="0"/>
              <a:t>DOLFIN II</a:t>
            </a:r>
            <a:r>
              <a:rPr lang="en-US" sz="1600" b="1" dirty="0" smtClean="0"/>
              <a:t>) - 2019</a:t>
            </a:r>
          </a:p>
          <a:p>
            <a:pPr marL="109538" indent="-109538">
              <a:buFont typeface="Arial" pitchFamily="34" charset="0"/>
              <a:buChar char="•"/>
            </a:pPr>
            <a:r>
              <a:rPr lang="en-US" sz="1600" dirty="0" smtClean="0"/>
              <a:t>ESA led experiment to develop continuum models to describe </a:t>
            </a:r>
            <a:r>
              <a:rPr lang="en-US" sz="1600" dirty="0"/>
              <a:t>interactions between spreading fluids and chemically and/or morphologically complex </a:t>
            </a:r>
            <a:r>
              <a:rPr lang="en-US" sz="1600" dirty="0" smtClean="0"/>
              <a:t>surfaces in 0-g.</a:t>
            </a:r>
          </a:p>
          <a:p>
            <a:pPr marL="109538" indent="-109538">
              <a:buFont typeface="Arial" pitchFamily="34" charset="0"/>
              <a:buChar char="•"/>
            </a:pPr>
            <a:r>
              <a:rPr lang="en-US" sz="1600" dirty="0" smtClean="0"/>
              <a:t>Ability </a:t>
            </a:r>
            <a:r>
              <a:rPr lang="en-US" sz="1600" dirty="0"/>
              <a:t>to manipulate surface flows in microgravity is a key to thermal management solutions in space </a:t>
            </a:r>
            <a:r>
              <a:rPr lang="en-US" sz="1600" dirty="0" smtClean="0"/>
              <a:t>exploration.</a:t>
            </a:r>
            <a:endParaRPr lang="en-US" sz="1600" dirty="0"/>
          </a:p>
          <a:p>
            <a:pPr marL="109538" indent="-109538">
              <a:buFont typeface="Arial" pitchFamily="34" charset="0"/>
              <a:buChar char="•"/>
            </a:pPr>
            <a:r>
              <a:rPr lang="en-US" sz="1600" dirty="0" smtClean="0"/>
              <a:t>US </a:t>
            </a:r>
            <a:r>
              <a:rPr lang="en-US" sz="1600" dirty="0"/>
              <a:t>PI </a:t>
            </a:r>
            <a:r>
              <a:rPr lang="en-US" sz="1600" dirty="0" smtClean="0"/>
              <a:t>(Yarin) will </a:t>
            </a:r>
            <a:r>
              <a:rPr lang="en-US" sz="1600" dirty="0"/>
              <a:t>perform experiments on spray cooling over </a:t>
            </a:r>
            <a:r>
              <a:rPr lang="en-US" sz="1600" dirty="0" smtClean="0"/>
              <a:t>specially </a:t>
            </a:r>
            <a:r>
              <a:rPr lang="en-US" sz="1600" dirty="0"/>
              <a:t>patterned </a:t>
            </a:r>
            <a:r>
              <a:rPr lang="en-US" sz="1600" dirty="0" smtClean="0"/>
              <a:t>surfaces.</a:t>
            </a:r>
          </a:p>
          <a:p>
            <a:pPr marL="109538" indent="-109538">
              <a:buFont typeface="Arial" pitchFamily="34" charset="0"/>
              <a:buChar char="•"/>
            </a:pPr>
            <a:r>
              <a:rPr lang="en-US" sz="1600" dirty="0"/>
              <a:t>Recently </a:t>
            </a:r>
            <a:r>
              <a:rPr lang="en-US" sz="1600" dirty="0" smtClean="0"/>
              <a:t>developed numerical model to detail </a:t>
            </a:r>
            <a:r>
              <a:rPr lang="en-US" sz="1600" dirty="0"/>
              <a:t>physical mechanisms of pool-boiling.</a:t>
            </a:r>
          </a:p>
          <a:p>
            <a:pPr marL="109538" indent="-109538">
              <a:buFont typeface="Arial" pitchFamily="34" charset="0"/>
              <a:buChar char="•"/>
            </a:pPr>
            <a:r>
              <a:rPr lang="en-US" sz="1600" dirty="0"/>
              <a:t>Boiling curves measured on </a:t>
            </a:r>
            <a:r>
              <a:rPr lang="en-US" sz="1600" dirty="0" err="1"/>
              <a:t>nano</a:t>
            </a:r>
            <a:r>
              <a:rPr lang="en-US" sz="1600" dirty="0"/>
              <a:t>-textured surfaces revealed heat fluxes 2-7 times higher than those on the bare surfaces, also increasing the CHF.</a:t>
            </a:r>
          </a:p>
          <a:p>
            <a:pPr marL="109538" indent="-109538">
              <a:buFont typeface="Arial" pitchFamily="34" charset="0"/>
              <a:buChar char="•"/>
            </a:pPr>
            <a:r>
              <a:rPr lang="en-US" sz="1600" dirty="0"/>
              <a:t>Polymer </a:t>
            </a:r>
            <a:r>
              <a:rPr lang="en-US" sz="1600" dirty="0" err="1"/>
              <a:t>nanofiber</a:t>
            </a:r>
            <a:r>
              <a:rPr lang="en-US" sz="1600" dirty="0"/>
              <a:t> mats significantly increase heat transfer in pool boiling in channel flows (this part was conducted together with the group of the Technical University of Darmstadt, Germany).</a:t>
            </a:r>
          </a:p>
          <a:p>
            <a:pPr marL="109538" indent="-109538">
              <a:buFont typeface="Arial" pitchFamily="34" charset="0"/>
              <a:buChar char="•"/>
            </a:pPr>
            <a:endParaRPr lang="en-US" sz="1600" dirty="0"/>
          </a:p>
        </p:txBody>
      </p:sp>
      <p:grpSp>
        <p:nvGrpSpPr>
          <p:cNvPr id="21" name="Group 13"/>
          <p:cNvGrpSpPr>
            <a:grpSpLocks/>
          </p:cNvGrpSpPr>
          <p:nvPr/>
        </p:nvGrpSpPr>
        <p:grpSpPr bwMode="auto">
          <a:xfrm>
            <a:off x="72238" y="579269"/>
            <a:ext cx="7888287" cy="5286375"/>
            <a:chOff x="304800" y="886120"/>
            <a:chExt cx="7889081" cy="5286080"/>
          </a:xfrm>
        </p:grpSpPr>
        <p:cxnSp>
          <p:nvCxnSpPr>
            <p:cNvPr id="22" name="Straight Connector 21"/>
            <p:cNvCxnSpPr/>
            <p:nvPr/>
          </p:nvCxnSpPr>
          <p:spPr bwMode="auto">
            <a:xfrm>
              <a:off x="546124" y="886120"/>
              <a:ext cx="7646170" cy="0"/>
            </a:xfrm>
            <a:prstGeom prst="line">
              <a:avLst/>
            </a:prstGeom>
            <a:ln w="38100">
              <a:solidFill>
                <a:schemeClr val="tx1">
                  <a:lumMod val="60000"/>
                  <a:lumOff val="4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bwMode="auto">
            <a:xfrm>
              <a:off x="717592" y="967078"/>
              <a:ext cx="7474702" cy="0"/>
            </a:xfrm>
            <a:prstGeom prst="line">
              <a:avLst/>
            </a:prstGeom>
            <a:ln w="38100">
              <a:solidFill>
                <a:schemeClr val="tx1">
                  <a:lumMod val="40000"/>
                  <a:lumOff val="6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bwMode="auto">
            <a:xfrm>
              <a:off x="901760" y="1049624"/>
              <a:ext cx="7292121" cy="0"/>
            </a:xfrm>
            <a:prstGeom prst="line">
              <a:avLst/>
            </a:prstGeom>
            <a:ln w="38100">
              <a:solidFill>
                <a:schemeClr val="tx1">
                  <a:lumMod val="20000"/>
                  <a:lumOff val="80000"/>
                </a:schemeClr>
              </a:solidFill>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5" name="Straight Connector 12"/>
            <p:cNvCxnSpPr>
              <a:cxnSpLocks noChangeShapeType="1"/>
            </p:cNvCxnSpPr>
            <p:nvPr/>
          </p:nvCxnSpPr>
          <p:spPr bwMode="auto">
            <a:xfrm rot="5400000">
              <a:off x="-2338240" y="3529160"/>
              <a:ext cx="5286080" cy="0"/>
            </a:xfrm>
            <a:prstGeom prst="line">
              <a:avLst/>
            </a:prstGeom>
            <a:noFill/>
            <a:ln w="12700" algn="ctr">
              <a:solidFill>
                <a:srgbClr val="000000"/>
              </a:solidFill>
              <a:round/>
              <a:headEnd/>
              <a:tailEnd/>
            </a:ln>
          </p:spPr>
        </p:cxnSp>
      </p:grpSp>
      <p:sp>
        <p:nvSpPr>
          <p:cNvPr id="18" name="Rectangle 4"/>
          <p:cNvSpPr>
            <a:spLocks noChangeArrowheads="1"/>
          </p:cNvSpPr>
          <p:nvPr/>
        </p:nvSpPr>
        <p:spPr bwMode="auto">
          <a:xfrm>
            <a:off x="156474" y="836740"/>
            <a:ext cx="5666389" cy="701749"/>
          </a:xfrm>
          <a:prstGeom prst="roundRect">
            <a:avLst/>
          </a:prstGeom>
          <a:solidFill>
            <a:srgbClr val="FFFFFF"/>
          </a:solidFill>
          <a:ln cmpd="tri">
            <a:gradFill flip="none" rotWithShape="1">
              <a:gsLst>
                <a:gs pos="0">
                  <a:schemeClr val="accent6"/>
                </a:gs>
                <a:gs pos="25000">
                  <a:srgbClr val="21D6E0"/>
                </a:gs>
                <a:gs pos="75000">
                  <a:srgbClr val="0087E6"/>
                </a:gs>
                <a:gs pos="100000">
                  <a:srgbClr val="005CBF"/>
                </a:gs>
              </a:gsLst>
              <a:lin ang="2700000" scaled="1"/>
              <a:tileRect/>
            </a:gradFill>
            <a:headEnd/>
            <a:tailEnd/>
          </a:ln>
          <a:scene3d>
            <a:camera prst="orthographicFront"/>
            <a:lightRig rig="soft" dir="t">
              <a:rot lat="0" lon="0" rev="2400000"/>
            </a:lightRig>
          </a:scene3d>
        </p:spPr>
        <p:style>
          <a:lnRef idx="2">
            <a:schemeClr val="accent6"/>
          </a:lnRef>
          <a:fillRef idx="1">
            <a:schemeClr val="lt1"/>
          </a:fillRef>
          <a:effectRef idx="0">
            <a:schemeClr val="accent6"/>
          </a:effectRef>
          <a:fontRef idx="minor">
            <a:schemeClr val="dk1"/>
          </a:fontRef>
        </p:style>
        <p:txBody>
          <a:bodyPr lIns="90487" tIns="44450" rIns="90487" bIns="44450"/>
          <a:lstStyle/>
          <a:p>
            <a:pPr eaLnBrk="1" hangingPunct="1">
              <a:buClr>
                <a:srgbClr val="D30C07"/>
              </a:buClr>
              <a:buSzPct val="85000"/>
              <a:buFont typeface="Symbol" charset="2"/>
              <a:buNone/>
            </a:pPr>
            <a:r>
              <a:rPr lang="en-US" sz="1200" b="1" dirty="0">
                <a:solidFill>
                  <a:srgbClr val="000090"/>
                </a:solidFill>
                <a:latin typeface="Arial" charset="0"/>
              </a:rPr>
              <a:t>US Co-I:</a:t>
            </a:r>
            <a:r>
              <a:rPr lang="en-US" sz="1200" dirty="0">
                <a:solidFill>
                  <a:srgbClr val="000090"/>
                </a:solidFill>
                <a:latin typeface="Arial" charset="0"/>
              </a:rPr>
              <a:t> </a:t>
            </a:r>
            <a:r>
              <a:rPr lang="en-US" sz="1200" dirty="0" smtClean="0">
                <a:solidFill>
                  <a:srgbClr val="000090"/>
                </a:solidFill>
                <a:latin typeface="Arial" charset="0"/>
              </a:rPr>
              <a:t>Prof. Alexander </a:t>
            </a:r>
            <a:r>
              <a:rPr lang="en-US" sz="1200" dirty="0">
                <a:solidFill>
                  <a:srgbClr val="000090"/>
                </a:solidFill>
                <a:latin typeface="Arial" charset="0"/>
              </a:rPr>
              <a:t>Yarin, University of Chicago</a:t>
            </a:r>
          </a:p>
          <a:p>
            <a:pPr eaLnBrk="1" hangingPunct="1">
              <a:buClr>
                <a:srgbClr val="D30C07"/>
              </a:buClr>
              <a:buSzPct val="85000"/>
              <a:buFont typeface="Symbol" charset="2"/>
              <a:buNone/>
            </a:pPr>
            <a:r>
              <a:rPr lang="en-US" sz="1200" b="1" i="1" dirty="0" smtClean="0">
                <a:solidFill>
                  <a:srgbClr val="000080"/>
                </a:solidFill>
                <a:latin typeface="Arial" charset="0"/>
              </a:rPr>
              <a:t>ESA </a:t>
            </a:r>
            <a:r>
              <a:rPr lang="en-US" sz="1200" b="1" i="1" dirty="0">
                <a:solidFill>
                  <a:srgbClr val="000080"/>
                </a:solidFill>
                <a:latin typeface="Arial" charset="0"/>
              </a:rPr>
              <a:t>PI:  </a:t>
            </a:r>
            <a:r>
              <a:rPr lang="en-US" sz="1200" dirty="0">
                <a:solidFill>
                  <a:srgbClr val="000080"/>
                </a:solidFill>
                <a:latin typeface="Arial" charset="0"/>
              </a:rPr>
              <a:t>Prof. Cameron Tropea, Institute of Fluid Mechanics and Aerodynamics (SLA) </a:t>
            </a:r>
            <a:r>
              <a:rPr lang="en-US" sz="1200" dirty="0" err="1">
                <a:solidFill>
                  <a:srgbClr val="000080"/>
                </a:solidFill>
                <a:latin typeface="Arial" charset="0"/>
              </a:rPr>
              <a:t>Technische</a:t>
            </a:r>
            <a:r>
              <a:rPr lang="en-US" sz="1200" dirty="0">
                <a:solidFill>
                  <a:srgbClr val="000080"/>
                </a:solidFill>
                <a:latin typeface="Arial" charset="0"/>
              </a:rPr>
              <a:t> </a:t>
            </a:r>
            <a:r>
              <a:rPr lang="en-US" sz="1200" dirty="0" err="1">
                <a:solidFill>
                  <a:srgbClr val="000080"/>
                </a:solidFill>
                <a:latin typeface="Arial" charset="0"/>
              </a:rPr>
              <a:t>Universität</a:t>
            </a:r>
            <a:r>
              <a:rPr lang="en-US" sz="1200" dirty="0">
                <a:solidFill>
                  <a:srgbClr val="000080"/>
                </a:solidFill>
                <a:latin typeface="Arial" charset="0"/>
              </a:rPr>
              <a:t> Darmstadt</a:t>
            </a:r>
          </a:p>
        </p:txBody>
      </p:sp>
      <p:pic>
        <p:nvPicPr>
          <p:cNvPr id="14" name="Picture 13"/>
          <p:cNvPicPr>
            <a:picLocks noChangeAspect="1"/>
          </p:cNvPicPr>
          <p:nvPr/>
        </p:nvPicPr>
        <p:blipFill rotWithShape="1">
          <a:blip r:embed="rId3"/>
          <a:srcRect t="67230"/>
          <a:stretch/>
        </p:blipFill>
        <p:spPr>
          <a:xfrm>
            <a:off x="5822863" y="1485277"/>
            <a:ext cx="3126973" cy="1579925"/>
          </a:xfrm>
          <a:prstGeom prst="rect">
            <a:avLst/>
          </a:prstGeom>
        </p:spPr>
      </p:pic>
      <p:pic>
        <p:nvPicPr>
          <p:cNvPr id="15" name="Picture 14"/>
          <p:cNvPicPr>
            <a:picLocks noChangeAspect="1"/>
          </p:cNvPicPr>
          <p:nvPr/>
        </p:nvPicPr>
        <p:blipFill rotWithShape="1">
          <a:blip r:embed="rId3"/>
          <a:srcRect b="74339"/>
          <a:stretch/>
        </p:blipFill>
        <p:spPr>
          <a:xfrm>
            <a:off x="5902592" y="3160091"/>
            <a:ext cx="3126973" cy="1237175"/>
          </a:xfrm>
          <a:prstGeom prst="rect">
            <a:avLst/>
          </a:prstGeom>
        </p:spPr>
      </p:pic>
      <p:sp>
        <p:nvSpPr>
          <p:cNvPr id="19" name="Rectangle 175"/>
          <p:cNvSpPr>
            <a:spLocks noChangeArrowheads="1"/>
          </p:cNvSpPr>
          <p:nvPr/>
        </p:nvSpPr>
        <p:spPr bwMode="auto">
          <a:xfrm>
            <a:off x="6146548" y="4608430"/>
            <a:ext cx="2639060" cy="830997"/>
          </a:xfrm>
          <a:prstGeom prst="rect">
            <a:avLst/>
          </a:prstGeom>
          <a:noFill/>
          <a:ln w="9525">
            <a:noFill/>
            <a:miter lim="800000"/>
            <a:headEnd/>
            <a:tailEnd/>
          </a:ln>
        </p:spPr>
        <p:txBody>
          <a:bodyPr wrap="square">
            <a:spAutoFit/>
          </a:bodyPr>
          <a:lstStyle/>
          <a:p>
            <a:pPr algn="ctr"/>
            <a:r>
              <a:rPr lang="en-US" sz="1200" i="1" dirty="0" err="1" smtClean="0">
                <a:solidFill>
                  <a:srgbClr val="000000"/>
                </a:solidFill>
                <a:latin typeface="Arial" charset="0"/>
              </a:rPr>
              <a:t>Nanofibers</a:t>
            </a:r>
            <a:r>
              <a:rPr lang="en-US" sz="1200" i="1" dirty="0" smtClean="0">
                <a:solidFill>
                  <a:srgbClr val="000000"/>
                </a:solidFill>
                <a:latin typeface="Arial" charset="0"/>
              </a:rPr>
              <a:t> (a) are plated with copper (b) to form a mat that greatly alters nucleation patterns leading to much higher heat flux (d)</a:t>
            </a:r>
            <a:endParaRPr lang="en-US" sz="1200" i="1" dirty="0">
              <a:solidFill>
                <a:srgbClr val="000000"/>
              </a:solidFill>
              <a:latin typeface="Arial" charset="0"/>
            </a:endParaRPr>
          </a:p>
        </p:txBody>
      </p:sp>
    </p:spTree>
    <p:extLst>
      <p:ext uri="{BB962C8B-B14F-4D97-AF65-F5344CB8AC3E}">
        <p14:creationId xmlns:p14="http://schemas.microsoft.com/office/powerpoint/2010/main" val="362822101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3296"/>
      </a:dk1>
      <a:lt1>
        <a:srgbClr val="E6F5FF"/>
      </a:lt1>
      <a:dk2>
        <a:srgbClr val="0A075A"/>
      </a:dk2>
      <a:lt2>
        <a:srgbClr val="96AAB4"/>
      </a:lt2>
      <a:accent1>
        <a:srgbClr val="DCEBF5"/>
      </a:accent1>
      <a:accent2>
        <a:srgbClr val="E6C855"/>
      </a:accent2>
      <a:accent3>
        <a:srgbClr val="F0F9FF"/>
      </a:accent3>
      <a:accent4>
        <a:srgbClr val="00297F"/>
      </a:accent4>
      <a:accent5>
        <a:srgbClr val="EBF3F9"/>
      </a:accent5>
      <a:accent6>
        <a:srgbClr val="D0B54C"/>
      </a:accent6>
      <a:hlink>
        <a:srgbClr val="CD3732"/>
      </a:hlink>
      <a:folHlink>
        <a:srgbClr val="5AAAD7"/>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Default Design 1">
        <a:dk1>
          <a:srgbClr val="003296"/>
        </a:dk1>
        <a:lt1>
          <a:srgbClr val="E6F5FF"/>
        </a:lt1>
        <a:dk2>
          <a:srgbClr val="0A075A"/>
        </a:dk2>
        <a:lt2>
          <a:srgbClr val="96AAB4"/>
        </a:lt2>
        <a:accent1>
          <a:srgbClr val="DCEBF5"/>
        </a:accent1>
        <a:accent2>
          <a:srgbClr val="E6C855"/>
        </a:accent2>
        <a:accent3>
          <a:srgbClr val="F0F9FF"/>
        </a:accent3>
        <a:accent4>
          <a:srgbClr val="00297F"/>
        </a:accent4>
        <a:accent5>
          <a:srgbClr val="EBF3F9"/>
        </a:accent5>
        <a:accent6>
          <a:srgbClr val="D0B54C"/>
        </a:accent6>
        <a:hlink>
          <a:srgbClr val="CD3732"/>
        </a:hlink>
        <a:folHlink>
          <a:srgbClr val="5AAAD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a:themeElements>
    <a:clrScheme name="Blank 1">
      <a:dk1>
        <a:srgbClr val="003296"/>
      </a:dk1>
      <a:lt1>
        <a:srgbClr val="E6F5FF"/>
      </a:lt1>
      <a:dk2>
        <a:srgbClr val="0A075A"/>
      </a:dk2>
      <a:lt2>
        <a:srgbClr val="96AAB4"/>
      </a:lt2>
      <a:accent1>
        <a:srgbClr val="DCEBF5"/>
      </a:accent1>
      <a:accent2>
        <a:srgbClr val="E6C855"/>
      </a:accent2>
      <a:accent3>
        <a:srgbClr val="F0F9FF"/>
      </a:accent3>
      <a:accent4>
        <a:srgbClr val="00297F"/>
      </a:accent4>
      <a:accent5>
        <a:srgbClr val="EBF3F9"/>
      </a:accent5>
      <a:accent6>
        <a:srgbClr val="D0B54C"/>
      </a:accent6>
      <a:hlink>
        <a:srgbClr val="CD3732"/>
      </a:hlink>
      <a:folHlink>
        <a:srgbClr val="5AAAD7"/>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pitchFamily="18" charset="0"/>
          </a:defRPr>
        </a:defPPr>
      </a:lstStyle>
    </a:lnDef>
    <a:txDef>
      <a:spPr/>
      <a:bodyPr wrap="square" rtlCol="0">
        <a:spAutoFit/>
      </a:bodyPr>
      <a:lstStyle>
        <a:defPPr>
          <a:defRPr sz="1200" dirty="0" smtClean="0">
            <a:solidFill>
              <a:srgbClr val="000000"/>
            </a:solidFill>
          </a:defRPr>
        </a:defPPr>
      </a:lstStyle>
    </a:txDef>
  </a:objectDefaults>
  <a:extraClrSchemeLst>
    <a:extraClrScheme>
      <a:clrScheme name="Blank 1">
        <a:dk1>
          <a:srgbClr val="003296"/>
        </a:dk1>
        <a:lt1>
          <a:srgbClr val="E6F5FF"/>
        </a:lt1>
        <a:dk2>
          <a:srgbClr val="0A075A"/>
        </a:dk2>
        <a:lt2>
          <a:srgbClr val="96AAB4"/>
        </a:lt2>
        <a:accent1>
          <a:srgbClr val="DCEBF5"/>
        </a:accent1>
        <a:accent2>
          <a:srgbClr val="E6C855"/>
        </a:accent2>
        <a:accent3>
          <a:srgbClr val="F0F9FF"/>
        </a:accent3>
        <a:accent4>
          <a:srgbClr val="00297F"/>
        </a:accent4>
        <a:accent5>
          <a:srgbClr val="EBF3F9"/>
        </a:accent5>
        <a:accent6>
          <a:srgbClr val="D0B54C"/>
        </a:accent6>
        <a:hlink>
          <a:srgbClr val="CD3732"/>
        </a:hlink>
        <a:folHlink>
          <a:srgbClr val="5AAAD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arth-Moon-May2012_IS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blurRad="63500" dist="17961" dir="2700000" algn="ctr" rotWithShape="0">
            <a:schemeClr val="tx1">
              <a:alpha val="74998"/>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blurRad="63500" dist="17961" dir="2700000" algn="ctr" rotWithShape="0">
            <a:schemeClr val="tx1">
              <a:alpha val="74998"/>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defRPr>
        </a:defPPr>
      </a:lstStyle>
    </a:lnDef>
  </a:objectDefaults>
  <a:extraClrSchemeLst>
    <a:extraClrScheme>
      <a:clrScheme name="Exploration Ambassador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xploration Ambassador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xploration Ambassador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xploration Ambassador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xploration Ambassador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xploration Ambassador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xploration Ambassador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xploration Ambassador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xploration Ambassador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xploration Ambassador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xploration Ambassador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xploration Ambassador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Earth-Moon-May2012_IS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blurRad="63500" dist="17961" dir="2700000" algn="ctr" rotWithShape="0">
            <a:schemeClr val="tx1">
              <a:alpha val="74998"/>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blurRad="63500" dist="17961" dir="2700000" algn="ctr" rotWithShape="0">
            <a:schemeClr val="tx1">
              <a:alpha val="74998"/>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bg1"/>
            </a:solidFill>
            <a:effectLst/>
            <a:latin typeface="Helvetica Neue Black Condensed" pitchFamily="-112" charset="0"/>
            <a:ea typeface="ＭＳ Ｐゴシック" pitchFamily="-112" charset="-128"/>
            <a:cs typeface="ＭＳ Ｐゴシック" pitchFamily="-112" charset="-128"/>
          </a:defRPr>
        </a:defPPr>
      </a:lstStyle>
    </a:lnDef>
  </a:objectDefaults>
  <a:extraClrSchemeLst>
    <a:extraClrScheme>
      <a:clrScheme name="Exploration Ambassador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xploration Ambassador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xploration Ambassador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xploration Ambassador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xploration Ambassador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xploration Ambassador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xploration Ambassador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xploration Ambassador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xploration Ambassador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xploration Ambassador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xploration Ambassador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xploration Ambassador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a:themeElements>
    <a:clrScheme name="Blank 1">
      <a:dk1>
        <a:srgbClr val="003296"/>
      </a:dk1>
      <a:lt1>
        <a:srgbClr val="E6F5FF"/>
      </a:lt1>
      <a:dk2>
        <a:srgbClr val="0A075A"/>
      </a:dk2>
      <a:lt2>
        <a:srgbClr val="96AAB4"/>
      </a:lt2>
      <a:accent1>
        <a:srgbClr val="DCEBF5"/>
      </a:accent1>
      <a:accent2>
        <a:srgbClr val="E6C855"/>
      </a:accent2>
      <a:accent3>
        <a:srgbClr val="F0F9FF"/>
      </a:accent3>
      <a:accent4>
        <a:srgbClr val="00297F"/>
      </a:accent4>
      <a:accent5>
        <a:srgbClr val="EBF3F9"/>
      </a:accent5>
      <a:accent6>
        <a:srgbClr val="D0B54C"/>
      </a:accent6>
      <a:hlink>
        <a:srgbClr val="CD3732"/>
      </a:hlink>
      <a:folHlink>
        <a:srgbClr val="5AAAD7"/>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pitchFamily="18" charset="0"/>
          </a:defRPr>
        </a:defPPr>
      </a:lstStyle>
    </a:lnDef>
    <a:txDef>
      <a:spPr/>
      <a:bodyPr wrap="square" rtlCol="0">
        <a:spAutoFit/>
      </a:bodyPr>
      <a:lstStyle>
        <a:defPPr>
          <a:defRPr sz="1200" dirty="0" smtClean="0">
            <a:solidFill>
              <a:srgbClr val="000000"/>
            </a:solidFill>
          </a:defRPr>
        </a:defPPr>
      </a:lstStyle>
    </a:txDef>
  </a:objectDefaults>
  <a:extraClrSchemeLst>
    <a:extraClrScheme>
      <a:clrScheme name="Blank 1">
        <a:dk1>
          <a:srgbClr val="003296"/>
        </a:dk1>
        <a:lt1>
          <a:srgbClr val="E6F5FF"/>
        </a:lt1>
        <a:dk2>
          <a:srgbClr val="0A075A"/>
        </a:dk2>
        <a:lt2>
          <a:srgbClr val="96AAB4"/>
        </a:lt2>
        <a:accent1>
          <a:srgbClr val="DCEBF5"/>
        </a:accent1>
        <a:accent2>
          <a:srgbClr val="E6C855"/>
        </a:accent2>
        <a:accent3>
          <a:srgbClr val="F0F9FF"/>
        </a:accent3>
        <a:accent4>
          <a:srgbClr val="00297F"/>
        </a:accent4>
        <a:accent5>
          <a:srgbClr val="EBF3F9"/>
        </a:accent5>
        <a:accent6>
          <a:srgbClr val="D0B54C"/>
        </a:accent6>
        <a:hlink>
          <a:srgbClr val="CD3732"/>
        </a:hlink>
        <a:folHlink>
          <a:srgbClr val="5AAAD7"/>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White_w_color.pot</Template>
  <TotalTime>0</TotalTime>
  <Words>3862</Words>
  <Application>Microsoft Office PowerPoint</Application>
  <PresentationFormat>On-screen Show (4:3)</PresentationFormat>
  <Paragraphs>393</Paragraphs>
  <Slides>29</Slides>
  <Notes>20</Notes>
  <HiddenSlides>0</HiddenSlides>
  <MMClips>4</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1</vt:i4>
      </vt:variant>
      <vt:variant>
        <vt:lpstr>Slide Titles</vt:lpstr>
      </vt:variant>
      <vt:variant>
        <vt:i4>29</vt:i4>
      </vt:variant>
    </vt:vector>
  </HeadingPairs>
  <TitlesOfParts>
    <vt:vector size="47" baseType="lpstr">
      <vt:lpstr>ＭＳ Ｐゴシック</vt:lpstr>
      <vt:lpstr>ＭＳ Ｐゴシック</vt:lpstr>
      <vt:lpstr>Arial</vt:lpstr>
      <vt:lpstr>Calibri</vt:lpstr>
      <vt:lpstr>Century Gothic</vt:lpstr>
      <vt:lpstr>Helvetica</vt:lpstr>
      <vt:lpstr>Helvetica Neue</vt:lpstr>
      <vt:lpstr>Symbol</vt:lpstr>
      <vt:lpstr>Times</vt:lpstr>
      <vt:lpstr>Times New Roman</vt:lpstr>
      <vt:lpstr>Wingdings</vt:lpstr>
      <vt:lpstr>ヒラギノ角ゴ Pro W3</vt:lpstr>
      <vt:lpstr>Default Design</vt:lpstr>
      <vt:lpstr>1_Blank</vt:lpstr>
      <vt:lpstr>Earth-Moon-May2012_ISS</vt:lpstr>
      <vt:lpstr>1_Earth-Moon-May2012_ISS</vt:lpstr>
      <vt:lpstr>2_Blank</vt:lpstr>
      <vt:lpstr>Acrobat Document</vt:lpstr>
      <vt:lpstr>Multiphase Flow Research on the International Space Station  </vt:lpstr>
      <vt:lpstr>LeRC Developed the First Microgravity Fluid Physics Flight Experiment, on Mercury–Atlas–7 (MA-07) May 24, 1962</vt:lpstr>
      <vt:lpstr>Glenn Research Center’s Role in  Gravity-Dependent Research in Space</vt:lpstr>
      <vt:lpstr>Fluid Physics and Complex Fluids Today</vt:lpstr>
      <vt:lpstr>Guiding ISS Research</vt:lpstr>
      <vt:lpstr>FluidsLAB Priorities</vt:lpstr>
      <vt:lpstr>PowerPoint Presentation</vt:lpstr>
      <vt:lpstr>Adiabatic Two Phase Flow</vt:lpstr>
      <vt:lpstr>Adiabatic Two Phase Flow</vt:lpstr>
      <vt:lpstr>Gas-Liquid Separation Devices</vt:lpstr>
      <vt:lpstr>PowerPoint Presentation</vt:lpstr>
      <vt:lpstr>Capillary and Interfacial Phenomena</vt:lpstr>
      <vt:lpstr>Capillary and Interfacial Phenomena</vt:lpstr>
      <vt:lpstr>Boiling and Condensation - Applications</vt:lpstr>
      <vt:lpstr>PowerPoint Presentation</vt:lpstr>
      <vt:lpstr>Boiling and Condensation</vt:lpstr>
      <vt:lpstr>Boiling and Condensation</vt:lpstr>
      <vt:lpstr>Boiling and Condensation</vt:lpstr>
      <vt:lpstr>Boiling and Condensation</vt:lpstr>
      <vt:lpstr>PowerPoint Presentation</vt:lpstr>
      <vt:lpstr>Cryogenic Storage &amp; Handling</vt:lpstr>
      <vt:lpstr>http://psi.nasa.gov</vt:lpstr>
      <vt:lpstr>BACKUP SLIDES</vt:lpstr>
      <vt:lpstr>PowerPoint Presentation</vt:lpstr>
      <vt:lpstr>PowerPoint Presentation</vt:lpstr>
      <vt:lpstr>Priorities for Adiabatic Two-Phase Flows</vt:lpstr>
      <vt:lpstr>Priorities for Capillary Flow and Interfacial Phen.</vt:lpstr>
      <vt:lpstr>Priorities Boiling and Condensation</vt:lpstr>
      <vt:lpstr>Priorities Cryogenic Storage &amp; Handling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2012-11-30T01:35:10Z</dcterms:created>
  <dcterms:modified xsi:type="dcterms:W3CDTF">2016-08-10T02:45:14Z</dcterms:modified>
</cp:coreProperties>
</file>